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  <p:sldMasterId id="2147483973" r:id="rId2"/>
    <p:sldMasterId id="2147483976" r:id="rId3"/>
  </p:sldMasterIdLst>
  <p:notesMasterIdLst>
    <p:notesMasterId r:id="rId15"/>
  </p:notesMasterIdLst>
  <p:handoutMasterIdLst>
    <p:handoutMasterId r:id="rId16"/>
  </p:handoutMasterIdLst>
  <p:sldIdLst>
    <p:sldId id="489" r:id="rId4"/>
    <p:sldId id="466" r:id="rId5"/>
    <p:sldId id="488" r:id="rId6"/>
    <p:sldId id="454" r:id="rId7"/>
    <p:sldId id="467" r:id="rId8"/>
    <p:sldId id="473" r:id="rId9"/>
    <p:sldId id="487" r:id="rId10"/>
    <p:sldId id="483" r:id="rId11"/>
    <p:sldId id="475" r:id="rId12"/>
    <p:sldId id="486" r:id="rId13"/>
    <p:sldId id="482" r:id="rId14"/>
  </p:sldIdLst>
  <p:sldSz cx="9144000" cy="6858000" type="screen4x3"/>
  <p:notesSz cx="7099300" cy="10234613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F29400"/>
    <a:srgbClr val="FF9900"/>
    <a:srgbClr val="000000"/>
    <a:srgbClr val="006699"/>
    <a:srgbClr val="66FF33"/>
    <a:srgbClr val="CCECFF"/>
    <a:srgbClr val="99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59954" autoAdjust="0"/>
  </p:normalViewPr>
  <p:slideViewPr>
    <p:cSldViewPr snapToGrid="0">
      <p:cViewPr>
        <p:scale>
          <a:sx n="81" d="100"/>
          <a:sy n="81" d="100"/>
        </p:scale>
        <p:origin x="-835" y="115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0673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874" tIns="47437" rIns="94874" bIns="47437" numCol="1" anchor="t" anchorCtr="0" compatLnSpc="1">
            <a:prstTxWarp prst="textNoShape">
              <a:avLst/>
            </a:prstTxWarp>
          </a:bodyPr>
          <a:lstStyle>
            <a:lvl1pPr>
              <a:defRPr sz="1200" baseline="-25000">
                <a:latin typeface="Times New Roman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60825" y="0"/>
            <a:ext cx="3025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874" tIns="47437" rIns="94874" bIns="47437" numCol="1" anchor="t" anchorCtr="0" compatLnSpc="1">
            <a:prstTxWarp prst="textNoShape">
              <a:avLst/>
            </a:prstTxWarp>
          </a:bodyPr>
          <a:lstStyle>
            <a:lvl1pPr algn="r">
              <a:defRPr sz="1200" baseline="-25000">
                <a:latin typeface="Times New Roman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85338"/>
            <a:ext cx="310673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874" tIns="47437" rIns="94874" bIns="47437" numCol="1" anchor="b" anchorCtr="0" compatLnSpc="1">
            <a:prstTxWarp prst="textNoShape">
              <a:avLst/>
            </a:prstTxWarp>
          </a:bodyPr>
          <a:lstStyle>
            <a:lvl1pPr>
              <a:defRPr sz="1200" baseline="-25000">
                <a:latin typeface="Times New Roman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60825" y="9685338"/>
            <a:ext cx="3025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874" tIns="47437" rIns="94874" bIns="47437" numCol="1" anchor="b" anchorCtr="0" compatLnSpc="1">
            <a:prstTxWarp prst="textNoShape">
              <a:avLst/>
            </a:prstTxWarp>
          </a:bodyPr>
          <a:lstStyle>
            <a:lvl1pPr algn="r">
              <a:defRPr sz="1200" baseline="-25000">
                <a:cs typeface="Arial" charset="0"/>
              </a:defRPr>
            </a:lvl1pPr>
          </a:lstStyle>
          <a:p>
            <a:pPr>
              <a:defRPr/>
            </a:pPr>
            <a:fld id="{B5A126C9-A541-4504-86AC-B48AB2AA6F3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79410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324" tIns="47162" rIns="94324" bIns="47162" numCol="1" anchor="t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324" tIns="47162" rIns="94324" bIns="47162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324" tIns="47162" rIns="94324" bIns="471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324" tIns="47162" rIns="94324" bIns="47162" numCol="1" anchor="b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324" tIns="47162" rIns="94324" bIns="47162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cs typeface="Arial" charset="0"/>
              </a:defRPr>
            </a:lvl1pPr>
          </a:lstStyle>
          <a:p>
            <a:pPr>
              <a:defRPr/>
            </a:pPr>
            <a:fld id="{ACC5AB84-0826-4FD4-96C6-3ECEEC58DD0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1110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2465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71108" indent="-296580" defTabSz="942465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86320" indent="-237264" defTabSz="942465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60848" indent="-237264" defTabSz="942465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135375" indent="-237264" defTabSz="942465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609903" indent="-237264" defTabSz="94246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3084431" indent="-237264" defTabSz="94246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558959" indent="-237264" defTabSz="94246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4033487" indent="-237264" defTabSz="94246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63A0D61-8543-47C3-816C-9E2125C89BFA}" type="slidenum">
              <a:rPr lang="en-GB" sz="1200">
                <a:solidFill>
                  <a:prstClr val="black"/>
                </a:solidFill>
              </a:rPr>
              <a:pPr eaLnBrk="1" hangingPunct="1"/>
              <a:t>1</a:t>
            </a:fld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6553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61B48-9848-4124-9DF3-ECCF72BAA2D4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9A890-0DDA-4786-BA04-65510C1105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408237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51837-57A5-4228-AC43-ADB5BA90B233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82CB0-7170-4723-9F90-3FC9E125FB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85025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6F86-9919-4F09-92C3-0BB1CDA73185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71724-9571-4651-858A-A42C1457DE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59973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4805363" y="711200"/>
            <a:ext cx="1604962" cy="4841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144463" y="266700"/>
            <a:ext cx="4572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nl-NL" altLang="en-US" sz="160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Clean, Sustainable and  </a:t>
            </a:r>
          </a:p>
          <a:p>
            <a:pPr eaLnBrk="1" hangingPunct="1"/>
            <a:r>
              <a:rPr lang="nl-NL" altLang="en-US" sz="160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Reliable energy solutions</a:t>
            </a:r>
            <a:endParaRPr lang="en-GB" altLang="en-US" sz="1600" dirty="0">
              <a:solidFill>
                <a:srgbClr val="7F7F7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1006475"/>
            <a:ext cx="9144000" cy="377825"/>
          </a:xfrm>
          <a:prstGeom prst="rect">
            <a:avLst/>
          </a:prstGeom>
          <a:solidFill>
            <a:srgbClr val="006699"/>
          </a:solidFill>
          <a:ln w="9525">
            <a:solidFill>
              <a:srgbClr val="006699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57163" y="1046254"/>
            <a:ext cx="8986837" cy="379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44464" y="1524000"/>
            <a:ext cx="4427536" cy="5151438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chemeClr val="accent1"/>
              </a:buClr>
              <a:buFont typeface="Wingdings" pitchFamily="2" charset="2"/>
              <a:buChar char="§"/>
              <a:defRPr sz="2000"/>
            </a:lvl1pPr>
            <a:lvl2pPr marL="742950" indent="-285750">
              <a:buClr>
                <a:srgbClr val="FFC000"/>
              </a:buClr>
              <a:buFont typeface="Wingdings" pitchFamily="2" charset="2"/>
              <a:buChar char="§"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2050" name="Picture 2" descr="\\tocdata2\Data\Operational\General info\House-style\Logotypes\Tocardo International BV\v2013\JPG\TOCARDO_LOGO v2.0a - Tidal Turbines - HR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63" y="47768"/>
            <a:ext cx="3070428" cy="92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4266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172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63" y="242888"/>
            <a:ext cx="21494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ChangeArrowheads="1"/>
          </p:cNvSpPr>
          <p:nvPr userDrawn="1"/>
        </p:nvSpPr>
        <p:spPr bwMode="auto">
          <a:xfrm>
            <a:off x="144463" y="266700"/>
            <a:ext cx="4572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sz="1600" dirty="0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Clean, </a:t>
            </a:r>
            <a:r>
              <a:rPr lang="nl-NL" sz="1600" dirty="0" err="1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sustainable</a:t>
            </a:r>
            <a:r>
              <a:rPr lang="nl-NL" sz="1600" dirty="0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nl-NL" sz="1600" dirty="0" err="1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</a:t>
            </a:r>
            <a:r>
              <a:rPr lang="nl-NL" sz="1600" dirty="0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</a:p>
          <a:p>
            <a:r>
              <a:rPr lang="nl-NL" sz="1600" dirty="0" err="1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reliable</a:t>
            </a:r>
            <a:r>
              <a:rPr lang="nl-NL" sz="1600" dirty="0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energy </a:t>
            </a:r>
            <a:r>
              <a:rPr lang="nl-NL" sz="1600" dirty="0" err="1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solutions</a:t>
            </a:r>
            <a:endParaRPr lang="en-GB" sz="1600" dirty="0" smtClean="0">
              <a:solidFill>
                <a:srgbClr val="7F7F7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Rectangle 7"/>
          <p:cNvSpPr>
            <a:spLocks noChangeArrowheads="1"/>
          </p:cNvSpPr>
          <p:nvPr userDrawn="1"/>
        </p:nvSpPr>
        <p:spPr bwMode="auto">
          <a:xfrm>
            <a:off x="4805363" y="711200"/>
            <a:ext cx="1604962" cy="484188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0" y="1006475"/>
            <a:ext cx="9144000" cy="377825"/>
          </a:xfrm>
          <a:prstGeom prst="rect">
            <a:avLst/>
          </a:prstGeom>
          <a:solidFill>
            <a:srgbClr val="006699"/>
          </a:solidFill>
          <a:ln w="9525">
            <a:solidFill>
              <a:srgbClr val="0066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12" name="Text Placeholder 14"/>
          <p:cNvSpPr txBox="1">
            <a:spLocks/>
          </p:cNvSpPr>
          <p:nvPr userDrawn="1"/>
        </p:nvSpPr>
        <p:spPr bwMode="auto">
          <a:xfrm>
            <a:off x="157163" y="1046254"/>
            <a:ext cx="898683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dirty="0" smtClean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3906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4805363" y="711200"/>
            <a:ext cx="1604962" cy="4841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63" y="242888"/>
            <a:ext cx="21494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144463" y="266700"/>
            <a:ext cx="4572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sz="1600" dirty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Clean, </a:t>
            </a:r>
            <a:r>
              <a:rPr lang="nl-NL" sz="1600" dirty="0" err="1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sustainable</a:t>
            </a:r>
            <a:r>
              <a:rPr lang="nl-NL" sz="1600" dirty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nl-NL" sz="1600" dirty="0" err="1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</a:t>
            </a:r>
            <a:r>
              <a:rPr lang="nl-NL" sz="1600" dirty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</a:p>
          <a:p>
            <a:r>
              <a:rPr lang="nl-NL" sz="1600" dirty="0" err="1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reliable</a:t>
            </a:r>
            <a:r>
              <a:rPr lang="nl-NL" sz="1600" dirty="0" smtClean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nl-NL" sz="1600" dirty="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energy </a:t>
            </a:r>
            <a:r>
              <a:rPr lang="nl-NL" sz="1600" dirty="0" err="1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solutions</a:t>
            </a:r>
            <a:endParaRPr lang="en-GB" sz="1600" dirty="0">
              <a:solidFill>
                <a:srgbClr val="7F7F7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1006475"/>
            <a:ext cx="9144000" cy="377825"/>
          </a:xfrm>
          <a:prstGeom prst="rect">
            <a:avLst/>
          </a:prstGeom>
          <a:solidFill>
            <a:srgbClr val="006699"/>
          </a:solidFill>
          <a:ln w="9525">
            <a:solidFill>
              <a:srgbClr val="0066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57163" y="1046254"/>
            <a:ext cx="8986837" cy="379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44464" y="1524000"/>
            <a:ext cx="4427536" cy="5151438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chemeClr val="accent1"/>
              </a:buClr>
              <a:buFont typeface="Wingdings" pitchFamily="2" charset="2"/>
              <a:buChar char="§"/>
              <a:defRPr sz="2000"/>
            </a:lvl1pPr>
            <a:lvl2pPr marL="742950" indent="-285750">
              <a:buClr>
                <a:srgbClr val="FFC000"/>
              </a:buClr>
              <a:buFont typeface="Wingdings" pitchFamily="2" charset="2"/>
              <a:buChar char="§"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44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61B48-9848-4124-9DF3-ECCF72BAA2D4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9A890-0DDA-4786-BA04-65510C110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089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EF773-ECC0-4087-B66B-FC9167D520B0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22D66-A4D8-40C6-89F0-DB618B7AFF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6222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6347E-294D-44E7-8FA7-2122B4126924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5A9EC-BD81-4DB8-B84F-31626C0019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595375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0DC7C-026F-4601-8198-B78BA4CDB7DB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CAF24-F712-49A6-A80A-B7F3CD875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32694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1C7BB-E85D-4948-A91C-C477E9C2EB01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EA583-C4C7-4D3D-970C-92CEBD9080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932043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EF773-ECC0-4087-B66B-FC9167D520B0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22D66-A4D8-40C6-89F0-DB618B7AFF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379493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17F05-131D-49EB-A939-F5EB32C51955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B0F06-7474-417D-A55E-17FE752B20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112571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0AECF-7E8E-4A97-9807-279A4B62D4AB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31417-2D92-4D53-9482-808D1AA9ED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12854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5EEC4-3E91-4EA4-88B3-2CA4D82DA101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06408-D1E7-438F-8883-D93F18FF1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79137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48619-9B55-46B9-AF1D-AFDC185F9465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724E1-EF0F-4BDA-A021-3461DF340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942477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51837-57A5-4228-AC43-ADB5BA90B233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82CB0-7170-4723-9F90-3FC9E125F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023202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6F86-9919-4F09-92C3-0BB1CDA73185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71724-9571-4651-858A-A42C1457D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09129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g">
    <p:bg>
      <p:bgPr>
        <a:solidFill>
          <a:schemeClr val="bg1">
            <a:alpha val="2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4805364" y="711200"/>
            <a:ext cx="1604962" cy="4841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144463" y="266700"/>
            <a:ext cx="4572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nl-NL" altLang="en-US" sz="160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Clean, Sustainable and  </a:t>
            </a:r>
          </a:p>
          <a:p>
            <a:pPr eaLnBrk="1" hangingPunct="1"/>
            <a:r>
              <a:rPr lang="nl-NL" altLang="en-US" sz="1600">
                <a:solidFill>
                  <a:srgbClr val="7F7F7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Reliable energy solutions</a:t>
            </a:r>
            <a:endParaRPr lang="en-GB" altLang="en-US" sz="1600">
              <a:solidFill>
                <a:srgbClr val="7F7F7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1006477"/>
            <a:ext cx="9144000" cy="377825"/>
          </a:xfrm>
          <a:prstGeom prst="rect">
            <a:avLst/>
          </a:prstGeom>
          <a:solidFill>
            <a:srgbClr val="006699"/>
          </a:solidFill>
          <a:ln w="9525">
            <a:solidFill>
              <a:srgbClr val="006699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57164" y="1046254"/>
            <a:ext cx="8986837" cy="379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44465" y="1524000"/>
            <a:ext cx="4427536" cy="5151438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chemeClr val="accent1"/>
              </a:buClr>
              <a:buFont typeface="Wingdings" pitchFamily="2" charset="2"/>
              <a:buChar char="§"/>
              <a:defRPr sz="2000"/>
            </a:lvl1pPr>
            <a:lvl2pPr marL="742950" indent="-285750">
              <a:buClr>
                <a:srgbClr val="FFC000"/>
              </a:buClr>
              <a:buFont typeface="Wingdings" pitchFamily="2" charset="2"/>
              <a:buChar char="§"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2050" name="Picture 2" descr="\\tocdata2\Data\Operational\General info\House-style\Logotypes\Tocardo International BV\v2013\JPG\TOCARDO_LOGO v2.0a - Tidal Turbines - HR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63" y="47770"/>
            <a:ext cx="3070428" cy="92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573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6347E-294D-44E7-8FA7-2122B4126924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5A9EC-BD81-4DB8-B84F-31626C0019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0696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0DC7C-026F-4601-8198-B78BA4CDB7DB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CAF24-F712-49A6-A80A-B7F3CD875A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79887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1C7BB-E85D-4948-A91C-C477E9C2EB01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EA583-C4C7-4D3D-970C-92CEBD9080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97598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17F05-131D-49EB-A939-F5EB32C51955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B0F06-7474-417D-A55E-17FE752B20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55681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0AECF-7E8E-4A97-9807-279A4B62D4AB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31417-2D92-4D53-9482-808D1AA9ED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4492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5EEC4-3E91-4EA4-88B3-2CA4D82DA101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06408-D1E7-438F-8883-D93F18FF14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83660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48619-9B55-46B9-AF1D-AFDC185F9465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724E1-EF0F-4BDA-A021-3461DF3401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20172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A9EF71BB-8534-4468-8F31-70620009A65B}" type="datetimeFigureOut">
              <a:rPr lang="en-US"/>
              <a:pPr>
                <a:defRPr/>
              </a:pPr>
              <a:t>2/13/2015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B4B53173-21D8-4B79-AEBA-344B473A33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  <p:sldLayoutId id="214748397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5809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4" r:id="rId1"/>
    <p:sldLayoutId id="2147483975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A9EF71BB-8534-4468-8F31-70620009A65B}" type="datetimeFigureOut">
              <a:rPr lang="en-US"/>
              <a:pPr>
                <a:defRPr/>
              </a:pPr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B4B53173-21D8-4B79-AEBA-344B473A33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970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  <p:sldLayoutId id="2147483988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782028"/>
            <a:ext cx="9148610" cy="4509531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3410" y="1979115"/>
            <a:ext cx="3096362" cy="186831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ctr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2056"/>
          <p:cNvSpPr txBox="1">
            <a:spLocks noChangeArrowheads="1"/>
          </p:cNvSpPr>
          <p:nvPr/>
        </p:nvSpPr>
        <p:spPr bwMode="auto">
          <a:xfrm>
            <a:off x="940666" y="2246995"/>
            <a:ext cx="3565525" cy="261610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 eaLnBrk="1" hangingPunct="1">
              <a:defRPr/>
            </a:pPr>
            <a:r>
              <a:rPr lang="en-GB" sz="2700" b="1" dirty="0">
                <a:solidFill>
                  <a:srgbClr val="FFFFFF"/>
                </a:solidFill>
                <a:latin typeface="Arial Narrow" pitchFamily="34" charset="0"/>
                <a:ea typeface="+mn-ea"/>
              </a:rPr>
              <a:t/>
            </a:r>
            <a:br>
              <a:rPr lang="en-GB" sz="2700" b="1" dirty="0">
                <a:solidFill>
                  <a:srgbClr val="FFFFFF"/>
                </a:solidFill>
                <a:latin typeface="Arial Narrow" pitchFamily="34" charset="0"/>
                <a:ea typeface="+mn-ea"/>
              </a:rPr>
            </a:br>
            <a:r>
              <a:rPr lang="nl-NL" sz="2800" b="1" dirty="0"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Tocardo </a:t>
            </a:r>
            <a:r>
              <a:rPr lang="nl-NL" sz="2800" b="1" dirty="0" smtClean="0"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Tidal &amp; </a:t>
            </a:r>
          </a:p>
          <a:p>
            <a:pPr lvl="0" eaLnBrk="1" hangingPunct="1">
              <a:defRPr/>
            </a:pPr>
            <a:r>
              <a:rPr lang="nl-NL" sz="2800" b="1" dirty="0" smtClean="0"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In-Stream Turbines</a:t>
            </a:r>
            <a:endParaRPr lang="en-GB" sz="2800" b="1" dirty="0">
              <a:latin typeface="Arial Narrow" panose="020B0606020202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spcBef>
                <a:spcPct val="50000"/>
              </a:spcBef>
            </a:pPr>
            <a:endParaRPr lang="en-GB" sz="2700" b="1" dirty="0" smtClean="0">
              <a:solidFill>
                <a:srgbClr val="FFFFFF"/>
              </a:solidFill>
              <a:latin typeface="Arial Narrow" pitchFamily="34" charset="0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GB" b="1" dirty="0" smtClean="0">
                <a:solidFill>
                  <a:srgbClr val="FFFFFF"/>
                </a:solidFill>
                <a:latin typeface="Arial Narrow" pitchFamily="34" charset="0"/>
                <a:ea typeface="+mn-ea"/>
              </a:rPr>
              <a:t>Business Presentation</a:t>
            </a:r>
            <a:endParaRPr lang="en-GB" b="1" dirty="0" smtClean="0">
              <a:solidFill>
                <a:srgbClr val="FFFFFF"/>
              </a:solidFill>
              <a:latin typeface="Arial Narrow" pitchFamily="34" charset="0"/>
              <a:ea typeface="+mn-ea"/>
            </a:endParaRPr>
          </a:p>
        </p:txBody>
      </p:sp>
      <p:sp>
        <p:nvSpPr>
          <p:cNvPr id="2052" name="Tekstvak 5"/>
          <p:cNvSpPr txBox="1">
            <a:spLocks noChangeArrowheads="1"/>
          </p:cNvSpPr>
          <p:nvPr/>
        </p:nvSpPr>
        <p:spPr bwMode="auto">
          <a:xfrm>
            <a:off x="123825" y="153988"/>
            <a:ext cx="3841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nl-NL" sz="3200" b="1">
                <a:solidFill>
                  <a:srgbClr val="0000FF"/>
                </a:solidFill>
                <a:latin typeface="Arial Narrow" pitchFamily="34" charset="0"/>
                <a:ea typeface="+mn-ea"/>
                <a:cs typeface="Arial" charset="0"/>
              </a:rPr>
              <a:t>  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1"/>
          <a:stretch/>
        </p:blipFill>
        <p:spPr bwMode="auto">
          <a:xfrm>
            <a:off x="5753219" y="4032853"/>
            <a:ext cx="3112491" cy="204708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137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466" y="1501985"/>
            <a:ext cx="5650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9900"/>
                </a:solidFill>
                <a:latin typeface="Calibri" pitchFamily="34" charset="0"/>
                <a:ea typeface="+mn-ea"/>
              </a:rPr>
              <a:t>Other on-going discussions worldwide</a:t>
            </a:r>
            <a:endParaRPr lang="en-GB" b="1" dirty="0">
              <a:solidFill>
                <a:srgbClr val="FF9900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171576" y="2958040"/>
            <a:ext cx="64484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Calibri" pitchFamily="34" charset="0"/>
                <a:ea typeface="+mn-ea"/>
              </a:rPr>
              <a:t>Basse </a:t>
            </a:r>
            <a:r>
              <a:rPr lang="en-GB" sz="1600" dirty="0" smtClean="0">
                <a:solidFill>
                  <a:srgbClr val="000000"/>
                </a:solidFill>
                <a:latin typeface="Calibri" pitchFamily="34" charset="0"/>
                <a:ea typeface="+mn-ea"/>
              </a:rPr>
              <a:t>Normand </a:t>
            </a:r>
            <a:r>
              <a:rPr lang="en-GB" sz="1600" dirty="0">
                <a:solidFill>
                  <a:srgbClr val="000000"/>
                </a:solidFill>
                <a:latin typeface="Calibri" pitchFamily="34" charset="0"/>
                <a:ea typeface="+mn-ea"/>
              </a:rPr>
              <a:t>&amp; PNA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000000"/>
                </a:solidFill>
                <a:latin typeface="Calibri" pitchFamily="34" charset="0"/>
                <a:ea typeface="+mn-ea"/>
              </a:rPr>
              <a:t>Myanmar</a:t>
            </a:r>
            <a:endParaRPr lang="en-GB" sz="1600" dirty="0">
              <a:solidFill>
                <a:srgbClr val="000000"/>
              </a:solidFill>
              <a:latin typeface="Calibri" pitchFamily="34" charset="0"/>
              <a:ea typeface="+mn-ea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000000"/>
                </a:solidFill>
                <a:latin typeface="Calibri" pitchFamily="34" charset="0"/>
                <a:ea typeface="+mn-ea"/>
              </a:rPr>
              <a:t>Pakistan</a:t>
            </a:r>
            <a:endParaRPr lang="en-GB" sz="1600" dirty="0">
              <a:solidFill>
                <a:srgbClr val="000000"/>
              </a:solidFill>
              <a:latin typeface="Calibri" pitchFamily="34" charset="0"/>
              <a:ea typeface="+mn-ea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Calibri" pitchFamily="34" charset="0"/>
                <a:ea typeface="+mn-ea"/>
              </a:rPr>
              <a:t>Faeroe Islands (SEV)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000000"/>
                </a:solidFill>
                <a:latin typeface="Calibri" pitchFamily="34" charset="0"/>
                <a:ea typeface="+mn-ea"/>
              </a:rPr>
              <a:t>Pacific </a:t>
            </a:r>
            <a:r>
              <a:rPr lang="en-GB" sz="1600" dirty="0" smtClean="0">
                <a:solidFill>
                  <a:srgbClr val="000000"/>
                </a:solidFill>
                <a:latin typeface="Calibri" pitchFamily="34" charset="0"/>
                <a:ea typeface="+mn-ea"/>
              </a:rPr>
              <a:t>Islands, Philippines and Indonesia</a:t>
            </a:r>
            <a:endParaRPr lang="en-GB" sz="1600" dirty="0">
              <a:solidFill>
                <a:srgbClr val="000000"/>
              </a:solidFill>
              <a:latin typeface="Calibri" pitchFamily="34" charset="0"/>
              <a:ea typeface="+mn-ea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000000"/>
                </a:solidFill>
                <a:latin typeface="Calibri" pitchFamily="34" charset="0"/>
                <a:ea typeface="+mn-ea"/>
              </a:rPr>
              <a:t>Chile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000000"/>
                </a:solidFill>
                <a:latin typeface="Calibri" pitchFamily="34" charset="0"/>
                <a:ea typeface="+mn-ea"/>
              </a:rPr>
              <a:t>Channel Islands</a:t>
            </a:r>
            <a:endParaRPr lang="en-GB" sz="1600" dirty="0">
              <a:solidFill>
                <a:srgbClr val="000000"/>
              </a:solidFill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4443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130175" y="1035050"/>
            <a:ext cx="9013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400" dirty="0" smtClean="0">
                <a:solidFill>
                  <a:schemeClr val="bg1"/>
                </a:solidFill>
                <a:latin typeface="Arial" charset="0"/>
              </a:rPr>
              <a:t>Contact</a:t>
            </a:r>
            <a:endParaRPr lang="en-US" altLang="en-US" sz="1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871663"/>
            <a:ext cx="8229600" cy="206216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en-US" dirty="0" smtClean="0"/>
          </a:p>
          <a:p>
            <a:pPr algn="ctr" eaLnBrk="1" hangingPunct="1">
              <a:buFontTx/>
              <a:buNone/>
            </a:pPr>
            <a:r>
              <a:rPr lang="en-US" altLang="en-US" sz="2800" b="1" dirty="0" smtClean="0"/>
              <a:t>Tocardo International BV</a:t>
            </a:r>
          </a:p>
          <a:p>
            <a:pPr algn="ctr" eaLnBrk="1" hangingPunct="1">
              <a:buFontTx/>
              <a:buNone/>
            </a:pPr>
            <a:r>
              <a:rPr lang="en-US" altLang="en-US" sz="2000" dirty="0" smtClean="0"/>
              <a:t>www.tocardo.com</a:t>
            </a:r>
          </a:p>
          <a:p>
            <a:pPr algn="ctr" eaLnBrk="1" hangingPunct="1">
              <a:buFontTx/>
              <a:buNone/>
            </a:pPr>
            <a:r>
              <a:rPr lang="en-US" altLang="en-US" sz="2000" dirty="0" smtClean="0"/>
              <a:t>info@tocardo.com</a:t>
            </a:r>
          </a:p>
          <a:p>
            <a:pPr algn="ctr" eaLnBrk="1" hangingPunct="1"/>
            <a:endParaRPr lang="nl-NL" altLang="en-US" sz="2400" b="1" dirty="0" smtClean="0">
              <a:solidFill>
                <a:srgbClr val="FF0000"/>
              </a:solidFill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898650" y="4237038"/>
            <a:ext cx="21209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400" b="1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Head Offices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nl-NL" altLang="en-US" sz="1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Sluiskolkkade 2</a:t>
            </a:r>
            <a:endParaRPr lang="en-US" alt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nl-NL" altLang="en-US" sz="1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1779 GP Den Oever</a:t>
            </a:r>
            <a:endParaRPr lang="en-US" altLang="en-US" sz="14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en-US" sz="1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The Netherlands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en-US" sz="1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Tel: +31 227 727 200</a:t>
            </a: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4806340" y="4247967"/>
            <a:ext cx="2822575" cy="127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0000"/>
                </a:solidFill>
                <a:latin typeface="Calibri" pitchFamily="34" charset="0"/>
              </a:rPr>
              <a:t>Canada Offices (NS)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Purdy</a:t>
            </a:r>
            <a:r>
              <a:rPr lang="en-US" altLang="nl-NL" sz="1400" dirty="0" smtClean="0">
                <a:solidFill>
                  <a:srgbClr val="000000"/>
                </a:solidFill>
                <a:latin typeface="Calibri" pitchFamily="34" charset="0"/>
              </a:rPr>
              <a:t>’</a:t>
            </a: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s Warf Tower 2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1300-1969  Upper Water Street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Halifax, Nova Scotia, Canada</a:t>
            </a:r>
          </a:p>
        </p:txBody>
      </p:sp>
      <p:sp>
        <p:nvSpPr>
          <p:cNvPr id="10" name="Line 22"/>
          <p:cNvSpPr>
            <a:spLocks noChangeShapeType="1"/>
          </p:cNvSpPr>
          <p:nvPr/>
        </p:nvSpPr>
        <p:spPr bwMode="auto">
          <a:xfrm>
            <a:off x="939800" y="4071938"/>
            <a:ext cx="711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nl-NL">
              <a:solidFill>
                <a:srgbClr val="000000"/>
              </a:solidFill>
              <a:latin typeface="Times New Roman" charset="0"/>
              <a:ea typeface="MS PGothic" charset="0"/>
              <a:cs typeface="MS PGothic" charset="0"/>
            </a:endParaRPr>
          </a:p>
        </p:txBody>
      </p:sp>
      <p:sp>
        <p:nvSpPr>
          <p:cNvPr id="11" name="Line 23"/>
          <p:cNvSpPr>
            <a:spLocks noChangeShapeType="1"/>
          </p:cNvSpPr>
          <p:nvPr/>
        </p:nvSpPr>
        <p:spPr bwMode="auto">
          <a:xfrm>
            <a:off x="939800" y="5795963"/>
            <a:ext cx="711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nl-NL">
              <a:solidFill>
                <a:srgbClr val="000000"/>
              </a:solidFill>
              <a:latin typeface="Times New Roman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6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0"/>
          <p:cNvSpPr txBox="1">
            <a:spLocks noChangeArrowheads="1"/>
          </p:cNvSpPr>
          <p:nvPr/>
        </p:nvSpPr>
        <p:spPr bwMode="auto">
          <a:xfrm>
            <a:off x="130175" y="1027113"/>
            <a:ext cx="9013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400" dirty="0">
                <a:latin typeface="Arial" charset="0"/>
              </a:rPr>
              <a:t> </a:t>
            </a:r>
            <a:r>
              <a:rPr lang="en-US" altLang="en-US" sz="1400" dirty="0">
                <a:solidFill>
                  <a:schemeClr val="bg1"/>
                </a:solidFill>
                <a:latin typeface="Arial" charset="0"/>
              </a:rPr>
              <a:t>About </a:t>
            </a:r>
            <a:r>
              <a:rPr lang="en-US" altLang="en-US" sz="1400" dirty="0">
                <a:latin typeface="Arial" charset="0"/>
              </a:rPr>
              <a:t>     Products      Market 	Deployment</a:t>
            </a:r>
          </a:p>
        </p:txBody>
      </p:sp>
      <p:pic>
        <p:nvPicPr>
          <p:cNvPr id="6147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75" y="3851275"/>
            <a:ext cx="51498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Oval 7"/>
          <p:cNvSpPr>
            <a:spLocks noChangeArrowheads="1"/>
          </p:cNvSpPr>
          <p:nvPr/>
        </p:nvSpPr>
        <p:spPr bwMode="auto">
          <a:xfrm>
            <a:off x="6284118" y="5419598"/>
            <a:ext cx="334963" cy="3317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6149" name="Oval 7"/>
          <p:cNvSpPr>
            <a:spLocks noChangeArrowheads="1"/>
          </p:cNvSpPr>
          <p:nvPr/>
        </p:nvSpPr>
        <p:spPr bwMode="auto">
          <a:xfrm>
            <a:off x="5684266" y="5824538"/>
            <a:ext cx="468313" cy="4651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23825" y="1558925"/>
            <a:ext cx="3752850" cy="496888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nl-NL" sz="2400" b="1" dirty="0" err="1" smtClean="0">
                <a:solidFill>
                  <a:srgbClr val="F29400"/>
                </a:solidFill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Who</a:t>
            </a:r>
            <a:r>
              <a:rPr lang="nl-NL" sz="2400" b="1" dirty="0" smtClean="0">
                <a:solidFill>
                  <a:srgbClr val="F29400"/>
                </a:solidFill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 we are</a:t>
            </a:r>
            <a:endParaRPr lang="en-GB" sz="2400" b="1" dirty="0">
              <a:solidFill>
                <a:srgbClr val="F29400"/>
              </a:solidFill>
              <a:latin typeface="+mn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151" name="Subtitle 2"/>
          <p:cNvSpPr txBox="1">
            <a:spLocks/>
          </p:cNvSpPr>
          <p:nvPr/>
        </p:nvSpPr>
        <p:spPr bwMode="auto">
          <a:xfrm>
            <a:off x="296862" y="2343150"/>
            <a:ext cx="52887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nl-NL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Netherlands </a:t>
            </a:r>
            <a:r>
              <a:rPr lang="nl-NL" altLang="en-US" sz="1600" dirty="0" err="1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based</a:t>
            </a:r>
            <a:r>
              <a:rPr lang="nl-NL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nl-NL" altLang="en-US" sz="1600" dirty="0" err="1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tidal</a:t>
            </a:r>
            <a:r>
              <a:rPr lang="nl-NL" altLang="en-US" sz="1600" dirty="0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nl-NL" altLang="en-US" sz="1600" dirty="0" err="1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and</a:t>
            </a:r>
            <a:r>
              <a:rPr lang="nl-NL" altLang="en-US" sz="1600" dirty="0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nl-NL" altLang="en-US" sz="1600" dirty="0" err="1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river</a:t>
            </a:r>
            <a:r>
              <a:rPr lang="nl-NL" altLang="en-US" sz="1600" dirty="0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nl-NL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turbine </a:t>
            </a:r>
            <a:r>
              <a:rPr lang="nl-NL" altLang="en-US" sz="1600" dirty="0" err="1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manufacturer</a:t>
            </a:r>
            <a:endParaRPr lang="nl-NL" altLang="en-US" sz="1600" dirty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nl-NL" altLang="en-US" sz="1600" dirty="0" err="1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Fully</a:t>
            </a:r>
            <a:r>
              <a:rPr lang="nl-NL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commercial </a:t>
            </a:r>
            <a:r>
              <a:rPr lang="nl-NL" altLang="en-US" sz="1600" dirty="0" err="1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since</a:t>
            </a:r>
            <a:r>
              <a:rPr lang="nl-NL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2011</a:t>
            </a:r>
          </a:p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nl-NL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Proven </a:t>
            </a:r>
            <a:r>
              <a:rPr lang="nl-NL" altLang="en-US" sz="1600" dirty="0" err="1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technology</a:t>
            </a:r>
            <a:endParaRPr lang="nl-NL" altLang="en-US" sz="1600" dirty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nl-NL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Worldwide </a:t>
            </a:r>
            <a:r>
              <a:rPr lang="nl-NL" altLang="en-US" sz="1600" dirty="0" err="1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network</a:t>
            </a:r>
            <a:endParaRPr lang="nl-NL" altLang="en-US" sz="1600" dirty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endParaRPr lang="nl-NL" altLang="en-US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endParaRPr lang="en-GB" altLang="en-US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0"/>
          <p:cNvSpPr txBox="1">
            <a:spLocks noChangeArrowheads="1"/>
          </p:cNvSpPr>
          <p:nvPr/>
        </p:nvSpPr>
        <p:spPr bwMode="auto">
          <a:xfrm>
            <a:off x="130177" y="1027115"/>
            <a:ext cx="9013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1400" dirty="0">
                <a:solidFill>
                  <a:srgbClr val="FFFFFF"/>
                </a:solidFill>
                <a:latin typeface="Arial" charset="0"/>
              </a:rPr>
              <a:t>About </a:t>
            </a:r>
            <a:r>
              <a:rPr lang="en-US" altLang="en-US" sz="1400" dirty="0">
                <a:solidFill>
                  <a:srgbClr val="000000"/>
                </a:solidFill>
                <a:latin typeface="Arial" charset="0"/>
              </a:rPr>
              <a:t>     Products      Deployment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23825" y="1558925"/>
            <a:ext cx="3752850" cy="496888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nl-NL" sz="2400" b="1" dirty="0" err="1">
                <a:solidFill>
                  <a:srgbClr val="F294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Behind</a:t>
            </a:r>
            <a:r>
              <a:rPr lang="nl-NL" sz="2400" b="1" dirty="0">
                <a:solidFill>
                  <a:srgbClr val="F294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TOCARDO</a:t>
            </a:r>
            <a:endParaRPr lang="en-GB" sz="2400" b="1" dirty="0">
              <a:solidFill>
                <a:srgbClr val="F2940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172" name="Subtitle 2"/>
          <p:cNvSpPr txBox="1">
            <a:spLocks/>
          </p:cNvSpPr>
          <p:nvPr/>
        </p:nvSpPr>
        <p:spPr bwMode="auto">
          <a:xfrm>
            <a:off x="-9524" y="2908302"/>
            <a:ext cx="464661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nl-NL" altLang="en-US" sz="16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Dutch specialist in smart offshore subsea solutions</a:t>
            </a:r>
          </a:p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nl-NL" altLang="en-US" sz="16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Production facilities worldwide</a:t>
            </a:r>
          </a:p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endParaRPr lang="nl-NL" altLang="en-US" sz="160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Arial" charset="0"/>
              <a:buChar char="•"/>
            </a:pPr>
            <a:endParaRPr lang="en-GB" altLang="en-US" sz="160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6" name="Picture 2" descr="http://www.huismanequipment.com/afbeeldingen/homepage_slideshow/_resized/2-borealis_w723_h329_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90" y="4629666"/>
            <a:ext cx="4434679" cy="2017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Bart\Pictures\Tocardo\huisman 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7" y="2406371"/>
            <a:ext cx="2805529" cy="50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huismanequipment.com/afbeeldingen/products/pipelay/_resized/pertinacia_acergy_w352_h2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909" y="3918446"/>
            <a:ext cx="3343275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www.huismanequipment.com/afbeeldingen/history/dsc_0095_large_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496" y="2055813"/>
            <a:ext cx="3328686" cy="186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96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30175" y="1031350"/>
            <a:ext cx="9013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400" dirty="0">
                <a:latin typeface="Arial" charset="0"/>
              </a:rPr>
              <a:t> </a:t>
            </a:r>
            <a:r>
              <a:rPr lang="en-US" altLang="en-US" sz="1400" dirty="0">
                <a:solidFill>
                  <a:schemeClr val="bg1"/>
                </a:solidFill>
                <a:latin typeface="Arial" charset="0"/>
              </a:rPr>
              <a:t>About</a:t>
            </a:r>
            <a:r>
              <a:rPr lang="en-US" altLang="en-US" sz="1400" dirty="0">
                <a:latin typeface="Arial" charset="0"/>
              </a:rPr>
              <a:t>      Products      Market	Deployment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239334" y="4195027"/>
            <a:ext cx="8657977" cy="360040"/>
          </a:xfrm>
          <a:prstGeom prst="rightArrow">
            <a:avLst/>
          </a:prstGeom>
          <a:solidFill>
            <a:srgbClr val="F294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0" name="Picture 4" descr="C:\Users\Bart\Pictures\Tocardo\General\Firstconcept2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60" y="3995112"/>
            <a:ext cx="830062" cy="75987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1" t="11456" b="11456"/>
          <a:stretch/>
        </p:blipFill>
        <p:spPr bwMode="auto">
          <a:xfrm>
            <a:off x="1624504" y="3741982"/>
            <a:ext cx="1400975" cy="12661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C:\Users\Bart\Pictures\Tocardo\General\OSK - artist impression - v1.2 - dow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5" r="3310"/>
          <a:stretch/>
        </p:blipFill>
        <p:spPr bwMode="auto">
          <a:xfrm>
            <a:off x="3424704" y="3453922"/>
            <a:ext cx="1842251" cy="184225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\\tocdata2\Data\Operational\Sales\Sales Support\Sales Materials\Standard photo package\TocardoBluetec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7" r="49990"/>
          <a:stretch/>
        </p:blipFill>
        <p:spPr bwMode="auto">
          <a:xfrm>
            <a:off x="5728848" y="3114852"/>
            <a:ext cx="2520392" cy="252039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67830" y="5008120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1997</a:t>
            </a:r>
            <a:endParaRPr lang="nl-NL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12980" y="5805264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</a:t>
            </a:r>
            <a:endParaRPr lang="nl-NL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2488" y="3460989"/>
            <a:ext cx="1241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prototypes</a:t>
            </a:r>
            <a:endParaRPr lang="nl-NL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48927" y="3212976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testing</a:t>
            </a:r>
            <a:endParaRPr lang="nl-NL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95521" y="2929085"/>
            <a:ext cx="1500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demonstration</a:t>
            </a:r>
            <a:endParaRPr lang="nl-NL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76976" y="2636912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nl-NL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ommercial</a:t>
            </a:r>
            <a:endParaRPr lang="nl-NL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23825" y="1463675"/>
            <a:ext cx="3752850" cy="496888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US" sz="2400" b="1" dirty="0" smtClean="0">
                <a:solidFill>
                  <a:srgbClr val="F29400"/>
                </a:solidFill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Sensible strategy</a:t>
            </a:r>
            <a:endParaRPr lang="en-US" sz="2400" b="1" dirty="0">
              <a:solidFill>
                <a:srgbClr val="F29400"/>
              </a:solidFill>
              <a:latin typeface="+mn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220" name="Subtitle 2"/>
          <p:cNvSpPr txBox="1">
            <a:spLocks/>
          </p:cNvSpPr>
          <p:nvPr/>
        </p:nvSpPr>
        <p:spPr bwMode="auto">
          <a:xfrm>
            <a:off x="3403600" y="2143125"/>
            <a:ext cx="3292475" cy="1134085"/>
          </a:xfrm>
          <a:prstGeom prst="rect">
            <a:avLst/>
          </a:prstGeom>
          <a:noFill/>
          <a:ln w="9525">
            <a:solidFill>
              <a:srgbClr val="009FC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lnSpc>
                <a:spcPct val="11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Current market for &lt; 500 kW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Commercialize smaller turbines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Easier and cheaper to install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 typeface="Arial" charset="0"/>
              <a:buChar char="•"/>
            </a:pPr>
            <a:endParaRPr lang="nl-NL" altLang="en-US" sz="1600" dirty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Font typeface="Arial" charset="0"/>
              <a:buChar char="•"/>
            </a:pPr>
            <a:endParaRPr lang="en-GB" altLang="en-US" sz="1600" dirty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221" name="Subtitle 2"/>
          <p:cNvSpPr txBox="1">
            <a:spLocks/>
          </p:cNvSpPr>
          <p:nvPr/>
        </p:nvSpPr>
        <p:spPr bwMode="auto">
          <a:xfrm>
            <a:off x="3403600" y="3836987"/>
            <a:ext cx="3292475" cy="1125537"/>
          </a:xfrm>
          <a:prstGeom prst="rect">
            <a:avLst/>
          </a:prstGeom>
          <a:noFill/>
          <a:ln w="9525">
            <a:solidFill>
              <a:srgbClr val="009FC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30000"/>
              </a:spcBef>
              <a:buFont typeface="Arial" charset="0"/>
              <a:buChar char="•"/>
            </a:pPr>
            <a:r>
              <a:rPr lang="en-US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Reliable technology</a:t>
            </a:r>
          </a:p>
          <a:p>
            <a:pPr eaLnBrk="1" hangingPunct="1">
              <a:lnSpc>
                <a:spcPct val="110000"/>
              </a:lnSpc>
              <a:spcBef>
                <a:spcPct val="30000"/>
              </a:spcBef>
              <a:buFont typeface="Arial" charset="0"/>
              <a:buChar char="•"/>
            </a:pPr>
            <a:r>
              <a:rPr lang="en-US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Minimize maintenance</a:t>
            </a:r>
          </a:p>
          <a:p>
            <a:pPr eaLnBrk="1" hangingPunct="1">
              <a:lnSpc>
                <a:spcPct val="110000"/>
              </a:lnSpc>
              <a:spcBef>
                <a:spcPct val="30000"/>
              </a:spcBef>
              <a:buFont typeface="Arial" charset="0"/>
              <a:buChar char="•"/>
            </a:pPr>
            <a:r>
              <a:rPr lang="en-US" altLang="en-US" sz="1600" dirty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Reduce project costs</a:t>
            </a:r>
          </a:p>
          <a:p>
            <a:pPr eaLnBrk="1" hangingPunct="1">
              <a:lnSpc>
                <a:spcPct val="110000"/>
              </a:lnSpc>
              <a:spcBef>
                <a:spcPct val="30000"/>
              </a:spcBef>
              <a:buFont typeface="Arial" charset="0"/>
              <a:buChar char="•"/>
            </a:pPr>
            <a:endParaRPr lang="nl-NL" altLang="en-US" sz="1600" dirty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lnSpc>
                <a:spcPct val="110000"/>
              </a:lnSpc>
              <a:spcBef>
                <a:spcPct val="30000"/>
              </a:spcBef>
              <a:buFont typeface="Arial" charset="0"/>
              <a:buChar char="•"/>
            </a:pPr>
            <a:endParaRPr lang="en-GB" altLang="en-US" sz="1600" dirty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3403600" y="5524500"/>
            <a:ext cx="3292475" cy="1146962"/>
          </a:xfrm>
          <a:prstGeom prst="rect">
            <a:avLst/>
          </a:prstGeom>
          <a:ln>
            <a:solidFill>
              <a:srgbClr val="009FC7"/>
            </a:solidFill>
          </a:ln>
        </p:spPr>
        <p:txBody>
          <a:bodyPr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100" dirty="0" smtClean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Project development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100" dirty="0" smtClean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Financing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100" dirty="0" smtClean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Installation and foundation engineering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nl-NL" sz="1600" dirty="0" smtClean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GB" sz="16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9224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4" r="13968"/>
          <a:stretch>
            <a:fillRect/>
          </a:stretch>
        </p:blipFill>
        <p:spPr bwMode="auto">
          <a:xfrm>
            <a:off x="6915150" y="1471613"/>
            <a:ext cx="2124075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Isosceles Triangle 6"/>
          <p:cNvSpPr/>
          <p:nvPr/>
        </p:nvSpPr>
        <p:spPr>
          <a:xfrm rot="16200000">
            <a:off x="-719931" y="3971131"/>
            <a:ext cx="4465638" cy="822325"/>
          </a:xfrm>
          <a:custGeom>
            <a:avLst/>
            <a:gdLst>
              <a:gd name="connsiteX0" fmla="*/ 0 w 1029150"/>
              <a:gd name="connsiteY0" fmla="*/ 963500 h 963500"/>
              <a:gd name="connsiteX1" fmla="*/ 514575 w 1029150"/>
              <a:gd name="connsiteY1" fmla="*/ 0 h 963500"/>
              <a:gd name="connsiteX2" fmla="*/ 1029150 w 1029150"/>
              <a:gd name="connsiteY2" fmla="*/ 963500 h 963500"/>
              <a:gd name="connsiteX3" fmla="*/ 0 w 1029150"/>
              <a:gd name="connsiteY3" fmla="*/ 963500 h 963500"/>
              <a:gd name="connsiteX0" fmla="*/ 0 w 2701195"/>
              <a:gd name="connsiteY0" fmla="*/ 963500 h 1237820"/>
              <a:gd name="connsiteX1" fmla="*/ 514575 w 2701195"/>
              <a:gd name="connsiteY1" fmla="*/ 0 h 1237820"/>
              <a:gd name="connsiteX2" fmla="*/ 2701195 w 2701195"/>
              <a:gd name="connsiteY2" fmla="*/ 1237820 h 1237820"/>
              <a:gd name="connsiteX3" fmla="*/ 0 w 2701195"/>
              <a:gd name="connsiteY3" fmla="*/ 963500 h 1237820"/>
              <a:gd name="connsiteX0" fmla="*/ 0 w 4425493"/>
              <a:gd name="connsiteY0" fmla="*/ 1250886 h 1250886"/>
              <a:gd name="connsiteX1" fmla="*/ 2238873 w 4425493"/>
              <a:gd name="connsiteY1" fmla="*/ 0 h 1250886"/>
              <a:gd name="connsiteX2" fmla="*/ 4425493 w 4425493"/>
              <a:gd name="connsiteY2" fmla="*/ 1237820 h 1250886"/>
              <a:gd name="connsiteX3" fmla="*/ 0 w 4425493"/>
              <a:gd name="connsiteY3" fmla="*/ 1250886 h 1250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5493" h="1250886">
                <a:moveTo>
                  <a:pt x="0" y="1250886"/>
                </a:moveTo>
                <a:lnTo>
                  <a:pt x="2238873" y="0"/>
                </a:lnTo>
                <a:lnTo>
                  <a:pt x="4425493" y="1237820"/>
                </a:lnTo>
                <a:lnTo>
                  <a:pt x="0" y="12508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9226" name="Subtitle 2"/>
          <p:cNvSpPr txBox="1">
            <a:spLocks/>
          </p:cNvSpPr>
          <p:nvPr/>
        </p:nvSpPr>
        <p:spPr bwMode="auto">
          <a:xfrm>
            <a:off x="1924050" y="2136775"/>
            <a:ext cx="1352550" cy="1140435"/>
          </a:xfrm>
          <a:prstGeom prst="rect">
            <a:avLst/>
          </a:prstGeom>
          <a:solidFill>
            <a:srgbClr val="009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  <a:buFont typeface="Arial" charset="0"/>
              <a:buNone/>
            </a:pPr>
            <a:r>
              <a:rPr lang="en-US" altLang="en-US" sz="1800" b="1" dirty="0" smtClean="0"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Stepped</a:t>
            </a:r>
            <a:endParaRPr lang="en-US" altLang="en-US" sz="1800" b="1" dirty="0">
              <a:solidFill>
                <a:schemeClr val="bg1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lnSpc>
                <a:spcPct val="150000"/>
              </a:lnSpc>
              <a:spcBef>
                <a:spcPct val="30000"/>
              </a:spcBef>
              <a:buFont typeface="Arial" charset="0"/>
              <a:buNone/>
            </a:pPr>
            <a:r>
              <a:rPr lang="en-US" altLang="en-US" sz="1800" b="1" dirty="0"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up scaling</a:t>
            </a:r>
            <a:endParaRPr lang="en-GB" altLang="en-US" sz="1800" b="1" dirty="0">
              <a:solidFill>
                <a:schemeClr val="bg1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1924050" y="3830638"/>
            <a:ext cx="1352550" cy="1131886"/>
          </a:xfrm>
          <a:prstGeom prst="rect">
            <a:avLst/>
          </a:prstGeom>
          <a:solidFill>
            <a:srgbClr val="009FC7"/>
          </a:solidFill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Focus on kWh price 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n-GB" sz="18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1924050" y="5524500"/>
            <a:ext cx="1352550" cy="1146962"/>
          </a:xfrm>
          <a:prstGeom prst="rect">
            <a:avLst/>
          </a:prstGeom>
          <a:solidFill>
            <a:srgbClr val="009FC7"/>
          </a:solidFill>
        </p:spPr>
        <p:txBody>
          <a:bodyPr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defRPr/>
            </a:pPr>
            <a:r>
              <a:rPr lang="en-US" sz="18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Partner with specialists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n-GB" sz="18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6" name="Picture 2" descr="\\tocdata2\Data\Operational\General info\House-style\Logotypes\Tocardo International BV\v2013\JPG\TOCARDO_LOGO v2.0a - Bare - H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7728"/>
            <a:ext cx="1130077" cy="109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30175" y="1031350"/>
            <a:ext cx="9013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400" dirty="0">
                <a:latin typeface="Arial" charset="0"/>
              </a:rPr>
              <a:t> </a:t>
            </a:r>
            <a:r>
              <a:rPr lang="en-US" altLang="en-US" sz="1400" dirty="0">
                <a:solidFill>
                  <a:schemeClr val="bg1"/>
                </a:solidFill>
                <a:latin typeface="Arial" charset="0"/>
              </a:rPr>
              <a:t>About</a:t>
            </a:r>
            <a:r>
              <a:rPr lang="en-US" altLang="en-US" sz="1400" dirty="0">
                <a:latin typeface="Arial" charset="0"/>
              </a:rPr>
              <a:t>      Products      Market	Deployment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7"/>
          <p:cNvSpPr txBox="1">
            <a:spLocks noChangeArrowheads="1"/>
          </p:cNvSpPr>
          <p:nvPr/>
        </p:nvSpPr>
        <p:spPr bwMode="auto">
          <a:xfrm>
            <a:off x="130175" y="1035050"/>
            <a:ext cx="9013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400" dirty="0">
                <a:latin typeface="Arial" charset="0"/>
              </a:rPr>
              <a:t> About</a:t>
            </a:r>
            <a:r>
              <a:rPr lang="en-US" altLang="en-US" sz="14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1400" dirty="0">
                <a:latin typeface="Arial" charset="0"/>
              </a:rPr>
              <a:t>     </a:t>
            </a:r>
            <a:r>
              <a:rPr lang="en-US" altLang="en-US" sz="1400" dirty="0">
                <a:solidFill>
                  <a:srgbClr val="FFFFFF"/>
                </a:solidFill>
                <a:latin typeface="Arial" charset="0"/>
              </a:rPr>
              <a:t>Products</a:t>
            </a:r>
            <a:r>
              <a:rPr lang="en-US" altLang="en-US" sz="1400" dirty="0">
                <a:latin typeface="Arial" charset="0"/>
              </a:rPr>
              <a:t>      Market	Deployment</a:t>
            </a:r>
          </a:p>
        </p:txBody>
      </p:sp>
      <p:sp>
        <p:nvSpPr>
          <p:cNvPr id="5" name="Tijdelijke aanduiding voor tekst 2"/>
          <p:cNvSpPr>
            <a:spLocks noGrp="1"/>
          </p:cNvSpPr>
          <p:nvPr>
            <p:ph type="body" sz="half" idx="4294967295"/>
          </p:nvPr>
        </p:nvSpPr>
        <p:spPr>
          <a:xfrm>
            <a:off x="20638" y="1463675"/>
            <a:ext cx="4170362" cy="4987925"/>
          </a:xfrm>
        </p:spPr>
        <p:txBody>
          <a:bodyPr/>
          <a:lstStyle/>
          <a:p>
            <a:pPr marL="0" indent="0">
              <a:lnSpc>
                <a:spcPct val="130000"/>
              </a:lnSpc>
              <a:buFont typeface="Arial" pitchFamily="34" charset="0"/>
              <a:buNone/>
              <a:defRPr/>
            </a:pPr>
            <a:r>
              <a:rPr lang="en-US" sz="1800" b="1" dirty="0" smtClean="0">
                <a:solidFill>
                  <a:srgbClr val="F29400"/>
                </a:solidFill>
                <a:cs typeface="Arial" pitchFamily="34" charset="0"/>
              </a:rPr>
              <a:t>Tocardo’s technology</a:t>
            </a:r>
          </a:p>
          <a:p>
            <a:pPr lvl="1">
              <a:lnSpc>
                <a:spcPct val="130000"/>
              </a:lnSpc>
              <a:buFont typeface="Arial" pitchFamily="34" charset="0"/>
              <a:buChar char="•"/>
              <a:defRPr/>
            </a:pPr>
            <a:r>
              <a:rPr lang="en-US" sz="1600" dirty="0" smtClean="0">
                <a:cs typeface="Arial" pitchFamily="34" charset="0"/>
              </a:rPr>
              <a:t>Proven technology with </a:t>
            </a:r>
            <a:r>
              <a:rPr lang="en-US" sz="1600" dirty="0">
                <a:cs typeface="Arial" pitchFamily="34" charset="0"/>
              </a:rPr>
              <a:t>6</a:t>
            </a:r>
            <a:r>
              <a:rPr lang="en-US" sz="1600" dirty="0" smtClean="0">
                <a:cs typeface="Arial" pitchFamily="34" charset="0"/>
              </a:rPr>
              <a:t> year track record</a:t>
            </a:r>
          </a:p>
          <a:p>
            <a:pPr lvl="1">
              <a:lnSpc>
                <a:spcPct val="130000"/>
              </a:lnSpc>
              <a:buFont typeface="Arial" pitchFamily="34" charset="0"/>
              <a:buChar char="•"/>
              <a:defRPr/>
            </a:pPr>
            <a:r>
              <a:rPr lang="en-US" sz="1600" dirty="0" smtClean="0">
                <a:cs typeface="Arial" pitchFamily="34" charset="0"/>
              </a:rPr>
              <a:t>20 year design life time</a:t>
            </a:r>
          </a:p>
          <a:p>
            <a:pPr lvl="1">
              <a:lnSpc>
                <a:spcPct val="130000"/>
              </a:lnSpc>
              <a:buFont typeface="Arial" pitchFamily="34" charset="0"/>
              <a:buChar char="•"/>
              <a:defRPr/>
            </a:pPr>
            <a:r>
              <a:rPr lang="en-US" sz="1600" dirty="0">
                <a:cs typeface="Arial" pitchFamily="34" charset="0"/>
              </a:rPr>
              <a:t>M</a:t>
            </a:r>
            <a:r>
              <a:rPr lang="en-US" sz="1600" dirty="0" smtClean="0">
                <a:cs typeface="Arial" pitchFamily="34" charset="0"/>
              </a:rPr>
              <a:t>inimal maintenance</a:t>
            </a:r>
          </a:p>
          <a:p>
            <a:pPr lvl="1">
              <a:lnSpc>
                <a:spcPct val="130000"/>
              </a:lnSpc>
              <a:buFont typeface="Arial" pitchFamily="34" charset="0"/>
              <a:buChar char="•"/>
              <a:defRPr/>
            </a:pPr>
            <a:r>
              <a:rPr lang="en-US" sz="1600" dirty="0">
                <a:cs typeface="Arial" pitchFamily="34" charset="0"/>
              </a:rPr>
              <a:t>M</a:t>
            </a:r>
            <a:r>
              <a:rPr lang="en-US" sz="1600" dirty="0" smtClean="0">
                <a:cs typeface="Arial" pitchFamily="34" charset="0"/>
              </a:rPr>
              <a:t>ultiple foundation - floating, bottom or retro fit</a:t>
            </a:r>
          </a:p>
          <a:p>
            <a:pPr lvl="1">
              <a:lnSpc>
                <a:spcPct val="130000"/>
              </a:lnSpc>
              <a:buFont typeface="Arial" pitchFamily="34" charset="0"/>
              <a:buChar char="–"/>
              <a:defRPr/>
            </a:pPr>
            <a:endParaRPr lang="en-US" sz="1400" dirty="0">
              <a:cs typeface="Arial" pitchFamily="34" charset="0"/>
            </a:endParaRPr>
          </a:p>
          <a:p>
            <a:pPr marL="57150" indent="0">
              <a:lnSpc>
                <a:spcPct val="130000"/>
              </a:lnSpc>
              <a:buFont typeface="Arial" pitchFamily="34" charset="0"/>
              <a:buNone/>
              <a:defRPr/>
            </a:pPr>
            <a:r>
              <a:rPr lang="en-US" sz="1800" b="1" dirty="0" smtClean="0">
                <a:solidFill>
                  <a:srgbClr val="F29400"/>
                </a:solidFill>
                <a:cs typeface="Arial" pitchFamily="34" charset="0"/>
              </a:rPr>
              <a:t>Specs</a:t>
            </a:r>
            <a:endParaRPr lang="en-US" sz="1400" dirty="0" smtClean="0">
              <a:cs typeface="Arial" pitchFamily="34" charset="0"/>
            </a:endParaRPr>
          </a:p>
          <a:p>
            <a:pPr lvl="1">
              <a:lnSpc>
                <a:spcPct val="130000"/>
              </a:lnSpc>
              <a:buFont typeface="Arial" pitchFamily="34" charset="0"/>
              <a:buChar char="•"/>
              <a:defRPr/>
            </a:pPr>
            <a:r>
              <a:rPr lang="en-US" sz="1600" dirty="0" smtClean="0">
                <a:cs typeface="Arial" pitchFamily="34" charset="0"/>
              </a:rPr>
              <a:t>Direct drive permanent magnet generator</a:t>
            </a:r>
          </a:p>
          <a:p>
            <a:pPr lvl="1">
              <a:lnSpc>
                <a:spcPct val="130000"/>
              </a:lnSpc>
              <a:buFont typeface="Arial" pitchFamily="34" charset="0"/>
              <a:buChar char="•"/>
              <a:defRPr/>
            </a:pPr>
            <a:r>
              <a:rPr lang="en-US" sz="1600" dirty="0" smtClean="0">
                <a:cs typeface="Arial" pitchFamily="34" charset="0"/>
              </a:rPr>
              <a:t>Smart reverse rotor blade - no pitch!</a:t>
            </a:r>
          </a:p>
          <a:p>
            <a:pPr lvl="1">
              <a:lnSpc>
                <a:spcPct val="130000"/>
              </a:lnSpc>
              <a:buFont typeface="Arial" pitchFamily="34" charset="0"/>
              <a:buChar char="•"/>
              <a:defRPr/>
            </a:pPr>
            <a:r>
              <a:rPr lang="en-US" sz="1600" dirty="0" smtClean="0">
                <a:cs typeface="Arial" pitchFamily="34" charset="0"/>
              </a:rPr>
              <a:t>Advanced control system for tidal and river sites</a:t>
            </a:r>
          </a:p>
          <a:p>
            <a:pPr lvl="1">
              <a:lnSpc>
                <a:spcPct val="130000"/>
              </a:lnSpc>
              <a:buFont typeface="Arial" pitchFamily="34" charset="0"/>
              <a:buChar char="–"/>
              <a:defRPr/>
            </a:pPr>
            <a:endParaRPr lang="en-US" sz="1400" dirty="0" smtClean="0">
              <a:cs typeface="Arial" pitchFamily="34" charset="0"/>
            </a:endParaRPr>
          </a:p>
          <a:p>
            <a:pPr marL="457200" lvl="1" indent="0">
              <a:lnSpc>
                <a:spcPct val="130000"/>
              </a:lnSpc>
              <a:buFont typeface="Arial" charset="0"/>
              <a:buNone/>
              <a:defRPr/>
            </a:pPr>
            <a:endParaRPr lang="en-US" sz="1400" dirty="0">
              <a:cs typeface="Arial" pitchFamily="34" charset="0"/>
            </a:endParaRPr>
          </a:p>
        </p:txBody>
      </p:sp>
      <p:pic>
        <p:nvPicPr>
          <p:cNvPr id="11268" name="Picture 4" descr="\\TOCDATA2\Data\Library\Tocardo\Media archive\Footage\Sea trials Mei 2013\Seatrials 2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498850"/>
            <a:ext cx="4916488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7"/>
          <p:cNvSpPr txBox="1">
            <a:spLocks noChangeArrowheads="1"/>
          </p:cNvSpPr>
          <p:nvPr/>
        </p:nvSpPr>
        <p:spPr bwMode="auto">
          <a:xfrm>
            <a:off x="130177" y="1035052"/>
            <a:ext cx="9013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rgbClr val="000000"/>
                </a:solidFill>
                <a:latin typeface="Arial" charset="0"/>
              </a:rPr>
              <a:t> About      Products 	</a:t>
            </a:r>
            <a:r>
              <a:rPr lang="en-US" altLang="en-US" sz="1400" dirty="0">
                <a:solidFill>
                  <a:srgbClr val="FFFFFF"/>
                </a:solidFill>
                <a:latin typeface="Arial" charset="0"/>
              </a:rPr>
              <a:t>Deployment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3825" y="1630365"/>
            <a:ext cx="3752850" cy="496887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nl-NL" sz="2400" b="1" dirty="0">
                <a:solidFill>
                  <a:srgbClr val="F294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Den Oever project</a:t>
            </a:r>
            <a:endParaRPr lang="en-GB" sz="2400" b="1" dirty="0">
              <a:solidFill>
                <a:srgbClr val="F2940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4616" y="1724919"/>
            <a:ext cx="5231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000000"/>
                </a:solidFill>
                <a:latin typeface="Arial Narrow" pitchFamily="34" charset="0"/>
              </a:rPr>
              <a:t>(4 m/s water flow)</a:t>
            </a:r>
          </a:p>
        </p:txBody>
      </p:sp>
      <p:pic>
        <p:nvPicPr>
          <p:cNvPr id="8" name="MVI_6786 - Den Oever frontvie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4667" y="2192294"/>
            <a:ext cx="768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0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ijdelijke aanduiding voor tekst 2"/>
          <p:cNvSpPr>
            <a:spLocks noGrp="1"/>
          </p:cNvSpPr>
          <p:nvPr>
            <p:ph type="body" sz="half" idx="4294967295"/>
          </p:nvPr>
        </p:nvSpPr>
        <p:spPr bwMode="auto">
          <a:xfrm>
            <a:off x="351927" y="2133601"/>
            <a:ext cx="4334373" cy="261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Commercially Available</a:t>
            </a:r>
          </a:p>
          <a:p>
            <a:pPr lvl="1">
              <a:lnSpc>
                <a:spcPct val="130000"/>
              </a:lnSpc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HT +</a:t>
            </a:r>
          </a:p>
          <a:p>
            <a:pPr lvl="1">
              <a:lnSpc>
                <a:spcPct val="130000"/>
              </a:lnSpc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HT s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Development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T1 &amp; T2 - 100 &amp; 200 KW in production now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T3 - 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8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00 KW (Available early 2015)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T4 - 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1.5+ 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MW (Available 2017)</a:t>
            </a:r>
          </a:p>
        </p:txBody>
      </p:sp>
      <p:sp>
        <p:nvSpPr>
          <p:cNvPr id="5" name="Tekstvak 14"/>
          <p:cNvSpPr txBox="1">
            <a:spLocks noChangeArrowheads="1"/>
          </p:cNvSpPr>
          <p:nvPr/>
        </p:nvSpPr>
        <p:spPr bwMode="auto">
          <a:xfrm>
            <a:off x="0" y="1535113"/>
            <a:ext cx="562927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FF9900"/>
                </a:solidFill>
                <a:latin typeface="Calibri" pitchFamily="34" charset="0"/>
                <a:ea typeface="ＭＳ Ｐゴシック" pitchFamily="34" charset="-128"/>
              </a:rPr>
              <a:t>Product Portfolio</a:t>
            </a:r>
            <a:endParaRPr lang="nl-NL" b="1" dirty="0">
              <a:solidFill>
                <a:srgbClr val="FF9900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336441" y="4857452"/>
            <a:ext cx="325707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 b="1" dirty="0" err="1" smtClean="0">
                <a:solidFill>
                  <a:srgbClr val="000000"/>
                </a:solidFill>
                <a:latin typeface="Calibri" pitchFamily="34" charset="0"/>
                <a:cs typeface="Arial"/>
              </a:rPr>
              <a:t>Characteristics</a:t>
            </a:r>
            <a:endParaRPr lang="nl-NL" sz="1600" b="1" dirty="0" smtClean="0">
              <a:solidFill>
                <a:srgbClr val="000000"/>
              </a:solidFill>
              <a:latin typeface="Calibri" pitchFamily="34" charset="0"/>
              <a:cs typeface="Arial"/>
            </a:endParaRPr>
          </a:p>
          <a:p>
            <a:pPr marL="171450" indent="-171450">
              <a:buFont typeface="Arial"/>
              <a:buChar char="•"/>
            </a:pPr>
            <a:r>
              <a:rPr lang="nl-NL" sz="1200" dirty="0" smtClean="0">
                <a:solidFill>
                  <a:srgbClr val="000000"/>
                </a:solidFill>
                <a:latin typeface="Calibri" pitchFamily="34" charset="0"/>
                <a:cs typeface="Arial"/>
              </a:rPr>
              <a:t>Ideal Operating </a:t>
            </a:r>
            <a:r>
              <a:rPr lang="nl-NL" sz="1200" dirty="0">
                <a:solidFill>
                  <a:srgbClr val="000000"/>
                </a:solidFill>
                <a:latin typeface="Calibri" pitchFamily="34" charset="0"/>
                <a:cs typeface="Arial"/>
              </a:rPr>
              <a:t>range 2 - </a:t>
            </a:r>
            <a:r>
              <a:rPr lang="nl-NL" sz="1200" dirty="0" smtClean="0">
                <a:solidFill>
                  <a:srgbClr val="000000"/>
                </a:solidFill>
                <a:latin typeface="Calibri" pitchFamily="34" charset="0"/>
                <a:cs typeface="Arial"/>
              </a:rPr>
              <a:t>4.5m/s</a:t>
            </a:r>
            <a:endParaRPr lang="nl-NL" sz="1200" dirty="0">
              <a:solidFill>
                <a:srgbClr val="000000"/>
              </a:solidFill>
              <a:latin typeface="Calibri" pitchFamily="34" charset="0"/>
              <a:cs typeface="Arial"/>
            </a:endParaRPr>
          </a:p>
          <a:p>
            <a:pPr marL="171450" indent="-171450">
              <a:buFont typeface="Arial"/>
              <a:buChar char="•"/>
            </a:pPr>
            <a:r>
              <a:rPr lang="nl-NL" sz="1200" dirty="0" smtClean="0">
                <a:solidFill>
                  <a:srgbClr val="000000"/>
                </a:solidFill>
                <a:latin typeface="Calibri" pitchFamily="34" charset="0"/>
                <a:cs typeface="Arial"/>
              </a:rPr>
              <a:t>No </a:t>
            </a:r>
            <a:r>
              <a:rPr lang="nl-NL" sz="1200" dirty="0">
                <a:solidFill>
                  <a:srgbClr val="000000"/>
                </a:solidFill>
                <a:latin typeface="Calibri" pitchFamily="34" charset="0"/>
                <a:cs typeface="Arial"/>
              </a:rPr>
              <a:t>gearbox, direct drive generator</a:t>
            </a:r>
          </a:p>
          <a:p>
            <a:pPr marL="171450" indent="-171450">
              <a:buFont typeface="Arial"/>
              <a:buChar char="•"/>
            </a:pPr>
            <a:r>
              <a:rPr lang="nl-NL" sz="1200" dirty="0" smtClean="0">
                <a:solidFill>
                  <a:srgbClr val="000000"/>
                </a:solidFill>
                <a:latin typeface="Calibri" pitchFamily="34" charset="0"/>
                <a:cs typeface="Arial"/>
              </a:rPr>
              <a:t>Patented blade reversal method</a:t>
            </a:r>
          </a:p>
          <a:p>
            <a:pPr marL="171450" indent="-171450">
              <a:buFont typeface="Arial"/>
              <a:buChar char="•"/>
            </a:pPr>
            <a:r>
              <a:rPr lang="nl-NL" sz="1200" dirty="0" smtClean="0">
                <a:solidFill>
                  <a:srgbClr val="000000"/>
                </a:solidFill>
                <a:latin typeface="Calibri" pitchFamily="34" charset="0"/>
                <a:cs typeface="Arial"/>
              </a:rPr>
              <a:t>Low </a:t>
            </a:r>
            <a:r>
              <a:rPr lang="nl-NL" sz="1200" dirty="0">
                <a:solidFill>
                  <a:srgbClr val="000000"/>
                </a:solidFill>
                <a:latin typeface="Calibri" pitchFamily="34" charset="0"/>
                <a:cs typeface="Arial"/>
              </a:rPr>
              <a:t>maintenance </a:t>
            </a:r>
          </a:p>
          <a:p>
            <a:pPr marL="171450" indent="-171450">
              <a:buFont typeface="Arial"/>
              <a:buChar char="•"/>
            </a:pPr>
            <a:r>
              <a:rPr lang="nl-NL" sz="1200" dirty="0">
                <a:solidFill>
                  <a:srgbClr val="000000"/>
                </a:solidFill>
                <a:latin typeface="Calibri" pitchFamily="34" charset="0"/>
                <a:cs typeface="Arial"/>
              </a:rPr>
              <a:t>Life </a:t>
            </a:r>
            <a:r>
              <a:rPr lang="nl-NL" sz="1200" dirty="0" err="1">
                <a:solidFill>
                  <a:srgbClr val="000000"/>
                </a:solidFill>
                <a:latin typeface="Calibri" pitchFamily="34" charset="0"/>
                <a:cs typeface="Arial"/>
              </a:rPr>
              <a:t>expectancy</a:t>
            </a:r>
            <a:r>
              <a:rPr lang="nl-NL" sz="1200" dirty="0">
                <a:solidFill>
                  <a:srgbClr val="000000"/>
                </a:solidFill>
                <a:latin typeface="Calibri" pitchFamily="34" charset="0"/>
                <a:cs typeface="Arial"/>
              </a:rPr>
              <a:t> of 20 </a:t>
            </a:r>
            <a:r>
              <a:rPr lang="nl-NL" sz="1200" dirty="0" err="1">
                <a:solidFill>
                  <a:srgbClr val="000000"/>
                </a:solidFill>
                <a:latin typeface="Calibri" pitchFamily="34" charset="0"/>
                <a:cs typeface="Arial"/>
              </a:rPr>
              <a:t>years</a:t>
            </a:r>
            <a:endParaRPr lang="nl-NL" sz="1200" dirty="0">
              <a:solidFill>
                <a:srgbClr val="000000"/>
              </a:solidFill>
              <a:latin typeface="Calibri" pitchFamily="34" charset="0"/>
              <a:cs typeface="Arial"/>
            </a:endParaRPr>
          </a:p>
          <a:p>
            <a:pPr marL="171450" indent="-171450">
              <a:buFont typeface="Arial"/>
              <a:buChar char="•"/>
            </a:pPr>
            <a:r>
              <a:rPr lang="nl-NL" sz="1200" dirty="0">
                <a:solidFill>
                  <a:srgbClr val="000000"/>
                </a:solidFill>
                <a:latin typeface="Calibri" pitchFamily="34" charset="0"/>
                <a:cs typeface="Arial"/>
              </a:rPr>
              <a:t>Easy </a:t>
            </a:r>
            <a:r>
              <a:rPr lang="nl-NL" sz="1200" dirty="0" smtClean="0">
                <a:solidFill>
                  <a:srgbClr val="000000"/>
                </a:solidFill>
                <a:latin typeface="Calibri" pitchFamily="34" charset="0"/>
                <a:cs typeface="Arial"/>
              </a:rPr>
              <a:t> install</a:t>
            </a:r>
            <a:r>
              <a:rPr lang="nl-NL" sz="1200" dirty="0">
                <a:solidFill>
                  <a:srgbClr val="000000"/>
                </a:solidFill>
                <a:latin typeface="Calibri" pitchFamily="34" charset="0"/>
                <a:cs typeface="Arial"/>
              </a:rPr>
              <a:t>, with </a:t>
            </a:r>
            <a:r>
              <a:rPr lang="nl-NL" sz="1200" dirty="0" smtClean="0">
                <a:solidFill>
                  <a:srgbClr val="000000"/>
                </a:solidFill>
                <a:latin typeface="Calibri" pitchFamily="34" charset="0"/>
                <a:cs typeface="Arial"/>
              </a:rPr>
              <a:t> less expensive methodologies and equipment</a:t>
            </a:r>
          </a:p>
          <a:p>
            <a:pPr marL="171450" indent="-171450">
              <a:buFont typeface="Arial"/>
              <a:buChar char="•"/>
            </a:pPr>
            <a:r>
              <a:rPr lang="nl-NL" sz="1200" dirty="0" smtClean="0">
                <a:solidFill>
                  <a:srgbClr val="000000"/>
                </a:solidFill>
                <a:latin typeface="Calibri" pitchFamily="34" charset="0"/>
                <a:cs typeface="Arial"/>
              </a:rPr>
              <a:t>Internet </a:t>
            </a:r>
            <a:r>
              <a:rPr lang="nl-NL" sz="1200" dirty="0">
                <a:solidFill>
                  <a:srgbClr val="000000"/>
                </a:solidFill>
                <a:latin typeface="Calibri" pitchFamily="34" charset="0"/>
                <a:cs typeface="Arial"/>
              </a:rPr>
              <a:t>monitoring</a:t>
            </a:r>
          </a:p>
          <a:p>
            <a:r>
              <a:rPr lang="nl-NL" sz="1200" dirty="0">
                <a:solidFill>
                  <a:srgbClr val="000000"/>
                </a:solidFill>
                <a:latin typeface="Arial"/>
                <a:cs typeface="Arial"/>
              </a:rPr>
              <a:t>	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149624" y="1400175"/>
            <a:ext cx="3994380" cy="5457826"/>
            <a:chOff x="3109241" y="458788"/>
            <a:chExt cx="4679823" cy="6399213"/>
          </a:xfrm>
        </p:grpSpPr>
        <p:sp>
          <p:nvSpPr>
            <p:cNvPr id="4" name="Rectangle 3"/>
            <p:cNvSpPr/>
            <p:nvPr/>
          </p:nvSpPr>
          <p:spPr bwMode="auto">
            <a:xfrm>
              <a:off x="3459173" y="458788"/>
              <a:ext cx="4329891" cy="6399212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GB" dirty="0" smtClean="0">
                <a:solidFill>
                  <a:srgbClr val="FFFFFF"/>
                </a:solidFill>
              </a:endParaRPr>
            </a:p>
          </p:txBody>
        </p:sp>
        <p:pic>
          <p:nvPicPr>
            <p:cNvPr id="8" name="Afbeelding 7" descr="Screen Shot 2012-10-23 at 11.51.28 AM.pn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23990" y="3380414"/>
              <a:ext cx="3358394" cy="3477587"/>
            </a:xfrm>
            <a:prstGeom prst="rect">
              <a:avLst/>
            </a:prstGeom>
          </p:spPr>
        </p:pic>
        <p:sp>
          <p:nvSpPr>
            <p:cNvPr id="10" name="Tekstvak 9"/>
            <p:cNvSpPr txBox="1"/>
            <p:nvPr/>
          </p:nvSpPr>
          <p:spPr>
            <a:xfrm>
              <a:off x="3109241" y="5523395"/>
              <a:ext cx="1491572" cy="32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200" b="1" dirty="0" smtClean="0">
                  <a:solidFill>
                    <a:srgbClr val="FF9900"/>
                  </a:solidFill>
                  <a:latin typeface="Arial Narrow" pitchFamily="34" charset="0"/>
                  <a:cs typeface="Arial"/>
                </a:rPr>
                <a:t>(DD1600 </a:t>
              </a:r>
              <a:r>
                <a:rPr lang="nl-NL" sz="1200" b="1" dirty="0">
                  <a:solidFill>
                    <a:srgbClr val="FF9900"/>
                  </a:solidFill>
                  <a:latin typeface="Arial Narrow" pitchFamily="34" charset="0"/>
                  <a:cs typeface="Arial"/>
                </a:rPr>
                <a:t>platform</a:t>
              </a:r>
              <a:r>
                <a:rPr lang="nl-NL" sz="1200" b="1" dirty="0" smtClean="0">
                  <a:solidFill>
                    <a:srgbClr val="FF9900"/>
                  </a:solidFill>
                  <a:latin typeface="Arial Narrow" pitchFamily="34" charset="0"/>
                  <a:cs typeface="Arial"/>
                </a:rPr>
                <a:t>)</a:t>
              </a:r>
              <a:endParaRPr lang="nl-NL" sz="1200" b="1" dirty="0">
                <a:solidFill>
                  <a:srgbClr val="FF9900"/>
                </a:solidFill>
                <a:latin typeface="Arial Narrow" pitchFamily="34" charset="0"/>
                <a:cs typeface="Arial"/>
              </a:endParaRPr>
            </a:p>
          </p:txBody>
        </p:sp>
        <p:pic>
          <p:nvPicPr>
            <p:cNvPr id="13" name="Afbeelding 12" descr="Screen Shot 2012-10-23 at 11.56.44 AM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22865" y="458788"/>
              <a:ext cx="1671277" cy="1841065"/>
            </a:xfrm>
            <a:prstGeom prst="rect">
              <a:avLst/>
            </a:prstGeom>
          </p:spPr>
        </p:pic>
        <p:pic>
          <p:nvPicPr>
            <p:cNvPr id="14" name="Afbeelding 13" descr="Screen Shot 2012-10-23 at 11.56.34 AM.pn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7150" y="2006277"/>
              <a:ext cx="2341745" cy="2376052"/>
            </a:xfrm>
            <a:prstGeom prst="rect">
              <a:avLst/>
            </a:prstGeom>
          </p:spPr>
        </p:pic>
        <p:sp>
          <p:nvSpPr>
            <p:cNvPr id="18" name="Tekstvak 17"/>
            <p:cNvSpPr txBox="1"/>
            <p:nvPr/>
          </p:nvSpPr>
          <p:spPr>
            <a:xfrm>
              <a:off x="3213928" y="3230883"/>
              <a:ext cx="1491572" cy="32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200" b="1" dirty="0" smtClean="0">
                  <a:solidFill>
                    <a:srgbClr val="FF9900"/>
                  </a:solidFill>
                  <a:latin typeface="Arial Narrow" pitchFamily="34" charset="0"/>
                  <a:cs typeface="Arial"/>
                </a:rPr>
                <a:t>(DD1000 </a:t>
              </a:r>
              <a:r>
                <a:rPr lang="nl-NL" sz="1200" b="1" dirty="0">
                  <a:solidFill>
                    <a:srgbClr val="FF9900"/>
                  </a:solidFill>
                  <a:latin typeface="Arial Narrow" pitchFamily="34" charset="0"/>
                  <a:cs typeface="Arial"/>
                </a:rPr>
                <a:t>platform</a:t>
              </a:r>
              <a:r>
                <a:rPr lang="nl-NL" sz="1200" b="1" dirty="0" smtClean="0">
                  <a:solidFill>
                    <a:srgbClr val="FF9900"/>
                  </a:solidFill>
                  <a:latin typeface="Arial Narrow" pitchFamily="34" charset="0"/>
                  <a:cs typeface="Arial"/>
                </a:rPr>
                <a:t>)</a:t>
              </a:r>
              <a:endParaRPr lang="nl-NL" sz="1200" b="1" dirty="0">
                <a:solidFill>
                  <a:srgbClr val="FF9900"/>
                </a:solidFill>
                <a:latin typeface="Arial Narrow" pitchFamily="34" charset="0"/>
                <a:cs typeface="Arial"/>
              </a:endParaRP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3213928" y="1367695"/>
              <a:ext cx="1408937" cy="32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200" b="1" dirty="0" smtClean="0">
                  <a:solidFill>
                    <a:srgbClr val="FF9900"/>
                  </a:solidFill>
                  <a:latin typeface="Arial Narrow" pitchFamily="34" charset="0"/>
                  <a:cs typeface="Arial"/>
                </a:rPr>
                <a:t>(DD700 platform)</a:t>
              </a:r>
              <a:endParaRPr lang="nl-NL" sz="1200" b="1" dirty="0">
                <a:solidFill>
                  <a:srgbClr val="FF9900"/>
                </a:solidFill>
                <a:latin typeface="Arial Narrow" pitchFamily="34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971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8" descr="C:\Users\Bart\Pictures\Tocardo\Worldresourc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94" y="2061881"/>
            <a:ext cx="8836025" cy="442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Rechte verbindingslijn 4"/>
          <p:cNvCxnSpPr>
            <a:endCxn id="11294" idx="0"/>
          </p:cNvCxnSpPr>
          <p:nvPr/>
        </p:nvCxnSpPr>
        <p:spPr bwMode="auto">
          <a:xfrm flipH="1">
            <a:off x="800894" y="3218556"/>
            <a:ext cx="632620" cy="573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94" name="Picture 19" descr="C:\Users\Bart\Pictures\Tocardo\Regions\Canada\Dodd Narrow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3791756"/>
            <a:ext cx="1341438" cy="82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hoek 6"/>
          <p:cNvSpPr/>
          <p:nvPr/>
        </p:nvSpPr>
        <p:spPr bwMode="auto">
          <a:xfrm>
            <a:off x="130175" y="4684794"/>
            <a:ext cx="1341438" cy="1060450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lvl="1" indent="-457200" eaLnBrk="0" hangingPunc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sz="1200" b="1" dirty="0">
                <a:solidFill>
                  <a:srgbClr val="F29400"/>
                </a:solidFill>
                <a:latin typeface="Calibri"/>
                <a:cs typeface="Arial" pitchFamily="34" charset="0"/>
              </a:rPr>
              <a:t>Canada, BC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Large potential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Contracts in negotiation</a:t>
            </a:r>
          </a:p>
        </p:txBody>
      </p:sp>
      <p:sp>
        <p:nvSpPr>
          <p:cNvPr id="26" name="Rechthoek 25"/>
          <p:cNvSpPr/>
          <p:nvPr/>
        </p:nvSpPr>
        <p:spPr bwMode="auto">
          <a:xfrm>
            <a:off x="1471484" y="2051524"/>
            <a:ext cx="1341437" cy="1250342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lvl="1" indent="-457200" eaLnBrk="0" hangingPunc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sz="1050" b="1" dirty="0">
                <a:solidFill>
                  <a:srgbClr val="F29400"/>
                </a:solidFill>
                <a:latin typeface="Calibri"/>
                <a:cs typeface="Arial" pitchFamily="34" charset="0"/>
              </a:rPr>
              <a:t>Canada, Nova Scotia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COMFIT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First 2 MW array installed late 2015</a:t>
            </a:r>
            <a:endParaRPr lang="en-US" sz="1100" dirty="0">
              <a:solidFill>
                <a:srgbClr val="00000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1291" name="Picture 20" descr="C:\Users\Bart\Pictures\Tocardo\Regions\Canada\Digby Gu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33"/>
          <a:stretch/>
        </p:blipFill>
        <p:spPr bwMode="auto">
          <a:xfrm>
            <a:off x="1471613" y="1417651"/>
            <a:ext cx="1341308" cy="56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Rechte verbindingslijn 27"/>
          <p:cNvCxnSpPr/>
          <p:nvPr/>
        </p:nvCxnSpPr>
        <p:spPr bwMode="auto">
          <a:xfrm flipH="1" flipV="1">
            <a:off x="2812921" y="2676695"/>
            <a:ext cx="117848" cy="6733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87" name="Picture 21" descr="C:\Users\Bart\Pictures\Tocardo\General\OSK - artist impression - v1.2 - dow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219" y="3980063"/>
            <a:ext cx="1347135" cy="89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hthoek 34"/>
          <p:cNvSpPr/>
          <p:nvPr/>
        </p:nvSpPr>
        <p:spPr bwMode="auto">
          <a:xfrm>
            <a:off x="4096219" y="4966710"/>
            <a:ext cx="1341438" cy="1280351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lvl="1" indent="-457200" eaLnBrk="0" hangingPunc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sz="1200" b="1" dirty="0">
                <a:solidFill>
                  <a:srgbClr val="F29400"/>
                </a:solidFill>
                <a:latin typeface="Calibri"/>
                <a:cs typeface="Arial" pitchFamily="34" charset="0"/>
              </a:rPr>
              <a:t>Oosterschelde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5 Turbines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Start installation summer 2015</a:t>
            </a:r>
            <a:endParaRPr lang="en-US" sz="1100" dirty="0">
              <a:solidFill>
                <a:srgbClr val="000000"/>
              </a:solidFill>
              <a:latin typeface="Calibri"/>
              <a:cs typeface="Arial" pitchFamily="34" charset="0"/>
            </a:endParaRPr>
          </a:p>
        </p:txBody>
      </p:sp>
      <p:cxnSp>
        <p:nvCxnSpPr>
          <p:cNvPr id="36" name="Rechte verbindingslijn 35"/>
          <p:cNvCxnSpPr>
            <a:endCxn id="11287" idx="0"/>
          </p:cNvCxnSpPr>
          <p:nvPr/>
        </p:nvCxnSpPr>
        <p:spPr bwMode="auto">
          <a:xfrm>
            <a:off x="4637087" y="3155711"/>
            <a:ext cx="132700" cy="8243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hthoek 38"/>
          <p:cNvSpPr/>
          <p:nvPr/>
        </p:nvSpPr>
        <p:spPr bwMode="auto">
          <a:xfrm>
            <a:off x="5438361" y="2216915"/>
            <a:ext cx="1339850" cy="1974387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lvl="1" indent="-457200" eaLnBrk="0" hangingPunc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rgbClr val="F29400"/>
                </a:solidFill>
                <a:latin typeface="Calibri"/>
                <a:cs typeface="Arial" pitchFamily="34" charset="0"/>
              </a:rPr>
              <a:t>Afsluitdijk</a:t>
            </a:r>
            <a:endParaRPr lang="en-US" sz="1200" b="1" dirty="0">
              <a:solidFill>
                <a:srgbClr val="F29400"/>
              </a:solidFill>
              <a:latin typeface="Calibri"/>
              <a:cs typeface="Arial" pitchFamily="34" charset="0"/>
            </a:endParaRP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6</a:t>
            </a: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 </a:t>
            </a: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year track record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4 turbines installed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33 more </a:t>
            </a: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agreed </a:t>
            </a: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for 2016/17</a:t>
            </a:r>
            <a:endParaRPr lang="en-US" sz="1100" dirty="0">
              <a:solidFill>
                <a:srgbClr val="00000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1285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657" y="1393003"/>
            <a:ext cx="1340554" cy="74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" name="Rechte verbindingslijn 40"/>
          <p:cNvCxnSpPr>
            <a:stCxn id="11285" idx="1"/>
          </p:cNvCxnSpPr>
          <p:nvPr/>
        </p:nvCxnSpPr>
        <p:spPr bwMode="auto">
          <a:xfrm flipH="1">
            <a:off x="4711701" y="1767706"/>
            <a:ext cx="725956" cy="12945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81" name="Picture 23" descr="C:\Users\Bart\Pictures\Tocardo\General\24b - uk_small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0" b="15292"/>
          <a:stretch/>
        </p:blipFill>
        <p:spPr bwMode="auto">
          <a:xfrm>
            <a:off x="2402054" y="3595798"/>
            <a:ext cx="1397312" cy="65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Rechthoek 45"/>
          <p:cNvSpPr/>
          <p:nvPr/>
        </p:nvSpPr>
        <p:spPr bwMode="auto">
          <a:xfrm>
            <a:off x="2402054" y="4336948"/>
            <a:ext cx="1397313" cy="1855893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1" indent="-457200" eaLnBrk="0" hangingPunc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rgbClr val="F29400"/>
                </a:solidFill>
                <a:latin typeface="Calibri"/>
                <a:cs typeface="Arial" pitchFamily="34" charset="0"/>
              </a:rPr>
              <a:t>UK &amp; Ireland</a:t>
            </a:r>
            <a:endParaRPr lang="en-US" sz="1200" b="1" dirty="0">
              <a:solidFill>
                <a:srgbClr val="F29400"/>
              </a:solidFill>
              <a:latin typeface="Calibri"/>
              <a:cs typeface="Arial" pitchFamily="34" charset="0"/>
            </a:endParaRP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Large potential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IoM -10 MW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PTEC – 10 </a:t>
            </a: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MW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Ireland</a:t>
            </a:r>
            <a:endParaRPr lang="en-US" sz="1100" dirty="0" smtClean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Morlais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Bristol channel</a:t>
            </a:r>
            <a:endParaRPr lang="en-US" sz="1100" dirty="0">
              <a:solidFill>
                <a:srgbClr val="000000"/>
              </a:solidFill>
              <a:latin typeface="Calibri"/>
              <a:cs typeface="Arial" pitchFamily="34" charset="0"/>
            </a:endParaRPr>
          </a:p>
        </p:txBody>
      </p:sp>
      <p:cxnSp>
        <p:nvCxnSpPr>
          <p:cNvPr id="47" name="Rechte verbindingslijn 46"/>
          <p:cNvCxnSpPr>
            <a:endCxn id="11281" idx="0"/>
          </p:cNvCxnSpPr>
          <p:nvPr/>
        </p:nvCxnSpPr>
        <p:spPr bwMode="auto">
          <a:xfrm flipH="1">
            <a:off x="3100710" y="2939256"/>
            <a:ext cx="1324282" cy="6565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hthoek 50"/>
          <p:cNvSpPr/>
          <p:nvPr/>
        </p:nvSpPr>
        <p:spPr bwMode="auto">
          <a:xfrm>
            <a:off x="7634454" y="2518569"/>
            <a:ext cx="1339850" cy="841375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lvl="1" indent="-457200" eaLnBrk="0" hangingPunc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sz="1200" b="1" dirty="0">
                <a:solidFill>
                  <a:srgbClr val="F29400"/>
                </a:solidFill>
                <a:latin typeface="Calibri"/>
                <a:cs typeface="Arial" pitchFamily="34" charset="0"/>
              </a:rPr>
              <a:t>Nepal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4 turbines sold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Installing </a:t>
            </a: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now</a:t>
            </a:r>
            <a:endParaRPr lang="en-US" sz="1100" dirty="0">
              <a:solidFill>
                <a:srgbClr val="00000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1279" name="Picture 24" descr="C:\Users\Bart\Pictures\Tocardo\Regions\Nepal\1335252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54" y="1550194"/>
            <a:ext cx="1340565" cy="89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Rechte verbindingslijn 52"/>
          <p:cNvCxnSpPr>
            <a:endCxn id="51" idx="1"/>
          </p:cNvCxnSpPr>
          <p:nvPr/>
        </p:nvCxnSpPr>
        <p:spPr bwMode="auto">
          <a:xfrm flipV="1">
            <a:off x="6483927" y="2939257"/>
            <a:ext cx="1150527" cy="8215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hthoek 56"/>
          <p:cNvSpPr/>
          <p:nvPr/>
        </p:nvSpPr>
        <p:spPr bwMode="auto">
          <a:xfrm>
            <a:off x="7701619" y="5667661"/>
            <a:ext cx="1339850" cy="1060290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lvl="1" indent="-457200" eaLnBrk="0" hangingPunc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sz="1200" b="1" dirty="0">
                <a:solidFill>
                  <a:srgbClr val="F29400"/>
                </a:solidFill>
                <a:latin typeface="Calibri"/>
                <a:cs typeface="Arial" pitchFamily="34" charset="0"/>
              </a:rPr>
              <a:t>Japan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6 turbines sold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rgbClr val="000000"/>
                </a:solidFill>
                <a:latin typeface="Calibri"/>
                <a:cs typeface="Arial" pitchFamily="34" charset="0"/>
              </a:rPr>
              <a:t>Demo project </a:t>
            </a: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in preparation </a:t>
            </a:r>
            <a:endParaRPr lang="en-US" sz="1100" dirty="0">
              <a:solidFill>
                <a:srgbClr val="00000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1276" name="Picture 25" descr="C:\Users\Bart\Pictures\Tocardo\Regions\Japan\Bridg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619" y="4703290"/>
            <a:ext cx="1344613" cy="8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9" name="Rechte verbindingslijn 58"/>
          <p:cNvCxnSpPr>
            <a:stCxn id="11276" idx="0"/>
          </p:cNvCxnSpPr>
          <p:nvPr/>
        </p:nvCxnSpPr>
        <p:spPr bwMode="auto">
          <a:xfrm flipH="1" flipV="1">
            <a:off x="7823964" y="3595723"/>
            <a:ext cx="549962" cy="11075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hoek 32"/>
          <p:cNvSpPr/>
          <p:nvPr/>
        </p:nvSpPr>
        <p:spPr bwMode="auto">
          <a:xfrm>
            <a:off x="5738836" y="5454650"/>
            <a:ext cx="1340679" cy="1280351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1" indent="-457200" eaLnBrk="0" hangingPunc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rgbClr val="F29400"/>
                </a:solidFill>
                <a:latin typeface="Calibri"/>
                <a:cs typeface="Arial" pitchFamily="34" charset="0"/>
              </a:rPr>
              <a:t>South Korea</a:t>
            </a:r>
            <a:endParaRPr lang="en-US" sz="1200" b="1" dirty="0">
              <a:solidFill>
                <a:srgbClr val="F29400"/>
              </a:solidFill>
              <a:latin typeface="Calibri"/>
              <a:cs typeface="Arial" pitchFamily="34" charset="0"/>
            </a:endParaRP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Finalizing 72 turbine project</a:t>
            </a: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3 x 2 MW projects</a:t>
            </a:r>
            <a:endParaRPr lang="en-US" sz="1100" dirty="0">
              <a:solidFill>
                <a:srgbClr val="000000"/>
              </a:solidFill>
              <a:latin typeface="Calibri"/>
              <a:cs typeface="Arial" pitchFamily="34" charset="0"/>
            </a:endParaRPr>
          </a:p>
        </p:txBody>
      </p:sp>
      <p:cxnSp>
        <p:nvCxnSpPr>
          <p:cNvPr id="38" name="Rechte verbindingslijn 37"/>
          <p:cNvCxnSpPr>
            <a:stCxn id="11297" idx="0"/>
          </p:cNvCxnSpPr>
          <p:nvPr/>
        </p:nvCxnSpPr>
        <p:spPr bwMode="auto">
          <a:xfrm flipV="1">
            <a:off x="6409177" y="3536158"/>
            <a:ext cx="1225277" cy="106510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97" name="Picture 33" descr="http://energy.korea.com/wp-content/uploads/2012/01/South-Korea-inaugurates-the-world%E2%80%99s-largest-tidal-power-plant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38" y="4601259"/>
            <a:ext cx="1340678" cy="75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Rechthoek 25"/>
          <p:cNvSpPr/>
          <p:nvPr/>
        </p:nvSpPr>
        <p:spPr bwMode="auto">
          <a:xfrm>
            <a:off x="3206749" y="2210823"/>
            <a:ext cx="1341437" cy="556306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lvl="1" indent="-457200" eaLnBrk="0" hangingPunc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sz="1050" b="1" dirty="0" smtClean="0">
                <a:solidFill>
                  <a:srgbClr val="F29400"/>
                </a:solidFill>
                <a:latin typeface="Calibri"/>
                <a:cs typeface="Arial" pitchFamily="34" charset="0"/>
              </a:rPr>
              <a:t>Marsdiep</a:t>
            </a:r>
            <a:endParaRPr lang="en-US" sz="1050" b="1" dirty="0">
              <a:solidFill>
                <a:srgbClr val="F29400"/>
              </a:solidFill>
              <a:latin typeface="Calibri"/>
              <a:cs typeface="Arial" pitchFamily="34" charset="0"/>
            </a:endParaRPr>
          </a:p>
          <a:p>
            <a:pPr marL="269875" lvl="1" indent="-182563" eaLnBrk="0" hangingPunct="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Calibri"/>
                <a:cs typeface="Arial" pitchFamily="34" charset="0"/>
              </a:rPr>
              <a:t>BlueTec, T200</a:t>
            </a:r>
            <a:endParaRPr lang="en-US" sz="1100" dirty="0">
              <a:solidFill>
                <a:srgbClr val="00000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4" t="6466" r="15116" b="32528"/>
          <a:stretch/>
        </p:blipFill>
        <p:spPr bwMode="auto">
          <a:xfrm>
            <a:off x="3203085" y="1405474"/>
            <a:ext cx="1345102" cy="73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0" name="Rechte verbindingslijn 40"/>
          <p:cNvCxnSpPr>
            <a:stCxn id="58" idx="3"/>
          </p:cNvCxnSpPr>
          <p:nvPr/>
        </p:nvCxnSpPr>
        <p:spPr bwMode="auto">
          <a:xfrm>
            <a:off x="4548186" y="2488976"/>
            <a:ext cx="88901" cy="5733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7"/>
          <p:cNvSpPr txBox="1">
            <a:spLocks noChangeArrowheads="1"/>
          </p:cNvSpPr>
          <p:nvPr/>
        </p:nvSpPr>
        <p:spPr bwMode="auto">
          <a:xfrm>
            <a:off x="130175" y="1035050"/>
            <a:ext cx="9013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400" dirty="0">
                <a:latin typeface="Arial" charset="0"/>
              </a:rPr>
              <a:t> About</a:t>
            </a:r>
            <a:r>
              <a:rPr lang="en-US" altLang="en-US" sz="14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1400" dirty="0">
                <a:latin typeface="Arial" charset="0"/>
              </a:rPr>
              <a:t>     Products      </a:t>
            </a:r>
            <a:r>
              <a:rPr lang="en-US" altLang="en-US" sz="1400" dirty="0">
                <a:solidFill>
                  <a:schemeClr val="bg1">
                    <a:lumMod val="95000"/>
                  </a:schemeClr>
                </a:solidFill>
                <a:latin typeface="Arial" charset="0"/>
              </a:rPr>
              <a:t>Market</a:t>
            </a:r>
            <a:r>
              <a:rPr lang="en-US" altLang="en-US" sz="1400" dirty="0">
                <a:latin typeface="Arial" charset="0"/>
              </a:rPr>
              <a:t>	Deployment</a:t>
            </a:r>
          </a:p>
        </p:txBody>
      </p:sp>
    </p:spTree>
    <p:extLst>
      <p:ext uri="{BB962C8B-B14F-4D97-AF65-F5344CB8AC3E}">
        <p14:creationId xmlns:p14="http://schemas.microsoft.com/office/powerpoint/2010/main" val="385629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Standaardontwerp">
  <a:themeElements>
    <a:clrScheme name="Standaardontwerp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2_Standaardontwerp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andaardontwerp 1">
    <a:dk1>
      <a:srgbClr val="000000"/>
    </a:dk1>
    <a:lt1>
      <a:srgbClr val="FFFFFF"/>
    </a:lt1>
    <a:dk2>
      <a:srgbClr val="0000FF"/>
    </a:dk2>
    <a:lt2>
      <a:srgbClr val="FFFF00"/>
    </a:lt2>
    <a:accent1>
      <a:srgbClr val="FF9900"/>
    </a:accent1>
    <a:accent2>
      <a:srgbClr val="00FFFF"/>
    </a:accent2>
    <a:accent3>
      <a:srgbClr val="AAAAFF"/>
    </a:accent3>
    <a:accent4>
      <a:srgbClr val="DADADA"/>
    </a:accent4>
    <a:accent5>
      <a:srgbClr val="FFCAAA"/>
    </a:accent5>
    <a:accent6>
      <a:srgbClr val="00E7E7"/>
    </a:accent6>
    <a:hlink>
      <a:srgbClr val="FF0000"/>
    </a:hlink>
    <a:folHlink>
      <a:srgbClr val="969696"/>
    </a:folHlink>
  </a:clrScheme>
</a:themeOverride>
</file>

<file path=ppt/theme/themeOverride2.xml><?xml version="1.0" encoding="utf-8"?>
<a:themeOverride xmlns:a="http://schemas.openxmlformats.org/drawingml/2006/main">
  <a:clrScheme name="Standaardontwerp 1">
    <a:dk1>
      <a:srgbClr val="000000"/>
    </a:dk1>
    <a:lt1>
      <a:srgbClr val="FFFFFF"/>
    </a:lt1>
    <a:dk2>
      <a:srgbClr val="0000FF"/>
    </a:dk2>
    <a:lt2>
      <a:srgbClr val="FFFF00"/>
    </a:lt2>
    <a:accent1>
      <a:srgbClr val="FF9900"/>
    </a:accent1>
    <a:accent2>
      <a:srgbClr val="00FFFF"/>
    </a:accent2>
    <a:accent3>
      <a:srgbClr val="AAAAFF"/>
    </a:accent3>
    <a:accent4>
      <a:srgbClr val="DADADA"/>
    </a:accent4>
    <a:accent5>
      <a:srgbClr val="FFCAAA"/>
    </a:accent5>
    <a:accent6>
      <a:srgbClr val="00E7E7"/>
    </a:accent6>
    <a:hlink>
      <a:srgbClr val="FF0000"/>
    </a:hlink>
    <a:folHlink>
      <a:srgbClr val="969696"/>
    </a:folHlink>
  </a:clrScheme>
</a:themeOverride>
</file>

<file path=ppt/theme/themeOverride3.xml><?xml version="1.0" encoding="utf-8"?>
<a:themeOverride xmlns:a="http://schemas.openxmlformats.org/drawingml/2006/main">
  <a:clrScheme name="Standaardontwerp 1">
    <a:dk1>
      <a:srgbClr val="000000"/>
    </a:dk1>
    <a:lt1>
      <a:srgbClr val="FFFFFF"/>
    </a:lt1>
    <a:dk2>
      <a:srgbClr val="0000FF"/>
    </a:dk2>
    <a:lt2>
      <a:srgbClr val="FFFF00"/>
    </a:lt2>
    <a:accent1>
      <a:srgbClr val="FF9900"/>
    </a:accent1>
    <a:accent2>
      <a:srgbClr val="00FFFF"/>
    </a:accent2>
    <a:accent3>
      <a:srgbClr val="AAAAFF"/>
    </a:accent3>
    <a:accent4>
      <a:srgbClr val="DADADA"/>
    </a:accent4>
    <a:accent5>
      <a:srgbClr val="FFCAAA"/>
    </a:accent5>
    <a:accent6>
      <a:srgbClr val="00E7E7"/>
    </a:accent6>
    <a:hlink>
      <a:srgbClr val="FF0000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15318</TotalTime>
  <Words>382</Words>
  <Application>Microsoft Office PowerPoint</Application>
  <PresentationFormat>On-screen Show (4:3)</PresentationFormat>
  <Paragraphs>126</Paragraphs>
  <Slides>11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Office Theme</vt:lpstr>
      <vt:lpstr>2_Standaardontwerp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Tocardo BV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ir Pieter de Haas</dc:creator>
  <cp:lastModifiedBy>Paul Morris</cp:lastModifiedBy>
  <cp:revision>487</cp:revision>
  <dcterms:created xsi:type="dcterms:W3CDTF">2003-06-13T07:29:42Z</dcterms:created>
  <dcterms:modified xsi:type="dcterms:W3CDTF">2015-02-13T08:24:16Z</dcterms:modified>
</cp:coreProperties>
</file>